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499" r:id="rId2"/>
    <p:sldId id="256" r:id="rId3"/>
    <p:sldId id="527" r:id="rId4"/>
    <p:sldId id="528" r:id="rId5"/>
    <p:sldId id="529" r:id="rId6"/>
    <p:sldId id="530" r:id="rId7"/>
    <p:sldId id="531" r:id="rId8"/>
    <p:sldId id="532" r:id="rId9"/>
    <p:sldId id="533" r:id="rId10"/>
    <p:sldId id="411" r:id="rId11"/>
    <p:sldId id="473" r:id="rId12"/>
    <p:sldId id="476" r:id="rId13"/>
    <p:sldId id="485" r:id="rId14"/>
    <p:sldId id="478" r:id="rId15"/>
    <p:sldId id="477" r:id="rId16"/>
    <p:sldId id="479" r:id="rId17"/>
    <p:sldId id="312" r:id="rId18"/>
    <p:sldId id="521" r:id="rId19"/>
    <p:sldId id="344" r:id="rId20"/>
    <p:sldId id="405" r:id="rId21"/>
    <p:sldId id="343" r:id="rId22"/>
    <p:sldId id="480" r:id="rId23"/>
    <p:sldId id="418" r:id="rId24"/>
    <p:sldId id="346" r:id="rId25"/>
    <p:sldId id="427" r:id="rId26"/>
    <p:sldId id="423" r:id="rId27"/>
    <p:sldId id="428" r:id="rId28"/>
    <p:sldId id="513" r:id="rId29"/>
    <p:sldId id="508" r:id="rId30"/>
    <p:sldId id="509" r:id="rId31"/>
    <p:sldId id="519" r:id="rId32"/>
    <p:sldId id="520" r:id="rId33"/>
    <p:sldId id="514" r:id="rId34"/>
    <p:sldId id="515" r:id="rId35"/>
    <p:sldId id="516" r:id="rId36"/>
    <p:sldId id="481" r:id="rId37"/>
    <p:sldId id="408" r:id="rId38"/>
    <p:sldId id="426" r:id="rId39"/>
    <p:sldId id="413" r:id="rId40"/>
    <p:sldId id="523" r:id="rId41"/>
    <p:sldId id="524" r:id="rId42"/>
    <p:sldId id="421" r:id="rId43"/>
    <p:sldId id="416" r:id="rId44"/>
    <p:sldId id="495" r:id="rId45"/>
    <p:sldId id="433" r:id="rId46"/>
    <p:sldId id="496" r:id="rId47"/>
    <p:sldId id="351" r:id="rId48"/>
    <p:sldId id="434" r:id="rId49"/>
    <p:sldId id="435" r:id="rId50"/>
    <p:sldId id="437" r:id="rId51"/>
    <p:sldId id="439" r:id="rId52"/>
    <p:sldId id="444" r:id="rId53"/>
    <p:sldId id="445" r:id="rId54"/>
    <p:sldId id="446" r:id="rId55"/>
    <p:sldId id="503" r:id="rId56"/>
    <p:sldId id="448" r:id="rId57"/>
    <p:sldId id="449" r:id="rId58"/>
    <p:sldId id="450" r:id="rId59"/>
    <p:sldId id="452" r:id="rId60"/>
    <p:sldId id="453" r:id="rId61"/>
    <p:sldId id="454" r:id="rId62"/>
    <p:sldId id="455" r:id="rId63"/>
    <p:sldId id="475" r:id="rId64"/>
    <p:sldId id="474" r:id="rId65"/>
    <p:sldId id="497" r:id="rId66"/>
    <p:sldId id="534" r:id="rId67"/>
    <p:sldId id="458" r:id="rId68"/>
    <p:sldId id="457" r:id="rId69"/>
    <p:sldId id="459" r:id="rId70"/>
    <p:sldId id="460" r:id="rId71"/>
    <p:sldId id="461" r:id="rId72"/>
    <p:sldId id="504" r:id="rId73"/>
    <p:sldId id="463" r:id="rId74"/>
    <p:sldId id="464" r:id="rId75"/>
    <p:sldId id="467" r:id="rId76"/>
    <p:sldId id="468" r:id="rId77"/>
    <p:sldId id="469" r:id="rId78"/>
    <p:sldId id="482" r:id="rId79"/>
    <p:sldId id="409" r:id="rId80"/>
    <p:sldId id="361" r:id="rId81"/>
    <p:sldId id="362" r:id="rId82"/>
    <p:sldId id="525" r:id="rId83"/>
    <p:sldId id="483" r:id="rId84"/>
    <p:sldId id="363" r:id="rId85"/>
    <p:sldId id="403" r:id="rId86"/>
    <p:sldId id="373" r:id="rId87"/>
    <p:sldId id="376" r:id="rId88"/>
    <p:sldId id="378" r:id="rId89"/>
    <p:sldId id="420" r:id="rId90"/>
    <p:sldId id="522" r:id="rId91"/>
    <p:sldId id="383" r:id="rId92"/>
    <p:sldId id="380" r:id="rId93"/>
    <p:sldId id="381" r:id="rId94"/>
    <p:sldId id="384" r:id="rId95"/>
    <p:sldId id="526" r:id="rId96"/>
    <p:sldId id="385" r:id="rId97"/>
    <p:sldId id="382" r:id="rId98"/>
    <p:sldId id="388" r:id="rId99"/>
    <p:sldId id="392" r:id="rId100"/>
    <p:sldId id="393" r:id="rId101"/>
  </p:sldIdLst>
  <p:sldSz cx="9144000" cy="6858000" type="screen4x3"/>
  <p:notesSz cx="6797675" cy="99266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37" autoAdjust="0"/>
    <p:restoredTop sz="94652" autoAdjust="0"/>
  </p:normalViewPr>
  <p:slideViewPr>
    <p:cSldViewPr>
      <p:cViewPr varScale="1">
        <p:scale>
          <a:sx n="69" d="100"/>
          <a:sy n="69" d="100"/>
        </p:scale>
        <p:origin x="-172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01" d="100"/>
          <a:sy n="101" d="100"/>
        </p:scale>
        <p:origin x="-3528"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0"/>
            <a:ext cx="2945659" cy="496332"/>
          </a:xfrm>
          <a:prstGeom prst="rect">
            <a:avLst/>
          </a:prstGeom>
        </p:spPr>
        <p:txBody>
          <a:bodyPr vert="horz" lIns="91436" tIns="45718" rIns="91436" bIns="45718" rtlCol="0"/>
          <a:lstStyle>
            <a:lvl1pPr algn="l">
              <a:defRPr sz="1200"/>
            </a:lvl1pPr>
          </a:lstStyle>
          <a:p>
            <a:endParaRPr lang="zh-TW" altLang="en-US"/>
          </a:p>
        </p:txBody>
      </p:sp>
      <p:sp>
        <p:nvSpPr>
          <p:cNvPr id="3" name="日期版面配置區 2"/>
          <p:cNvSpPr>
            <a:spLocks noGrp="1"/>
          </p:cNvSpPr>
          <p:nvPr>
            <p:ph type="dt" sz="quarter" idx="1"/>
          </p:nvPr>
        </p:nvSpPr>
        <p:spPr>
          <a:xfrm>
            <a:off x="3850443" y="0"/>
            <a:ext cx="2945659" cy="496332"/>
          </a:xfrm>
          <a:prstGeom prst="rect">
            <a:avLst/>
          </a:prstGeom>
        </p:spPr>
        <p:txBody>
          <a:bodyPr vert="horz" lIns="91436" tIns="45718" rIns="91436" bIns="45718" rtlCol="0"/>
          <a:lstStyle>
            <a:lvl1pPr algn="r">
              <a:defRPr sz="1200"/>
            </a:lvl1pPr>
          </a:lstStyle>
          <a:p>
            <a:fld id="{45579B71-A2B7-4237-8AF9-826F23B7E00E}" type="datetime1">
              <a:rPr lang="zh-TW" altLang="en-US" smtClean="0"/>
              <a:t>2013/6/5</a:t>
            </a:fld>
            <a:endParaRPr lang="zh-TW" altLang="en-US"/>
          </a:p>
        </p:txBody>
      </p:sp>
      <p:sp>
        <p:nvSpPr>
          <p:cNvPr id="4" name="頁尾版面配置區 3"/>
          <p:cNvSpPr>
            <a:spLocks noGrp="1"/>
          </p:cNvSpPr>
          <p:nvPr>
            <p:ph type="ftr" sz="quarter" idx="2"/>
          </p:nvPr>
        </p:nvSpPr>
        <p:spPr>
          <a:xfrm>
            <a:off x="2" y="9428585"/>
            <a:ext cx="2945659" cy="496332"/>
          </a:xfrm>
          <a:prstGeom prst="rect">
            <a:avLst/>
          </a:prstGeom>
        </p:spPr>
        <p:txBody>
          <a:bodyPr vert="horz" lIns="91436" tIns="45718" rIns="91436" bIns="45718"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0443" y="9428585"/>
            <a:ext cx="2945659" cy="496332"/>
          </a:xfrm>
          <a:prstGeom prst="rect">
            <a:avLst/>
          </a:prstGeom>
        </p:spPr>
        <p:txBody>
          <a:bodyPr vert="horz" lIns="91436" tIns="45718" rIns="91436" bIns="45718" rtlCol="0" anchor="b"/>
          <a:lstStyle>
            <a:lvl1pPr algn="r">
              <a:defRPr sz="1200"/>
            </a:lvl1pPr>
          </a:lstStyle>
          <a:p>
            <a:fld id="{768BEA11-E25E-4135-858B-3973B50DF1E2}" type="slidenum">
              <a:rPr lang="zh-TW" altLang="en-US" smtClean="0"/>
              <a:t>‹#›</a:t>
            </a:fld>
            <a:endParaRPr lang="zh-TW" altLang="en-US"/>
          </a:p>
        </p:txBody>
      </p:sp>
    </p:spTree>
    <p:extLst>
      <p:ext uri="{BB962C8B-B14F-4D97-AF65-F5344CB8AC3E}">
        <p14:creationId xmlns:p14="http://schemas.microsoft.com/office/powerpoint/2010/main" val="2455766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2" y="0"/>
            <a:ext cx="2945659" cy="496332"/>
          </a:xfrm>
          <a:prstGeom prst="rect">
            <a:avLst/>
          </a:prstGeom>
        </p:spPr>
        <p:txBody>
          <a:bodyPr vert="horz" lIns="91436" tIns="45718" rIns="91436" bIns="45718"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6332"/>
          </a:xfrm>
          <a:prstGeom prst="rect">
            <a:avLst/>
          </a:prstGeom>
        </p:spPr>
        <p:txBody>
          <a:bodyPr vert="horz" lIns="91436" tIns="45718" rIns="91436" bIns="45718" rtlCol="0"/>
          <a:lstStyle>
            <a:lvl1pPr algn="r">
              <a:defRPr sz="1200"/>
            </a:lvl1pPr>
          </a:lstStyle>
          <a:p>
            <a:fld id="{184923CA-E62A-444B-81BB-D5076178DB08}" type="datetime1">
              <a:rPr lang="zh-TW" altLang="en-US" smtClean="0"/>
              <a:t>2013/6/5</a:t>
            </a:fld>
            <a:endParaRPr lang="zh-TW" altLang="en-US"/>
          </a:p>
        </p:txBody>
      </p:sp>
      <p:sp>
        <p:nvSpPr>
          <p:cNvPr id="4" name="投影片圖像版面配置區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36" tIns="45718" rIns="91436" bIns="45718" rtlCol="0" anchor="ctr"/>
          <a:lstStyle/>
          <a:p>
            <a:endParaRPr lang="zh-TW" altLang="en-US"/>
          </a:p>
        </p:txBody>
      </p:sp>
      <p:sp>
        <p:nvSpPr>
          <p:cNvPr id="5" name="備忘稿版面配置區 4"/>
          <p:cNvSpPr>
            <a:spLocks noGrp="1"/>
          </p:cNvSpPr>
          <p:nvPr>
            <p:ph type="body" sz="quarter" idx="3"/>
          </p:nvPr>
        </p:nvSpPr>
        <p:spPr>
          <a:xfrm>
            <a:off x="679768" y="4715155"/>
            <a:ext cx="5438140" cy="4466987"/>
          </a:xfrm>
          <a:prstGeom prst="rect">
            <a:avLst/>
          </a:prstGeom>
        </p:spPr>
        <p:txBody>
          <a:bodyPr vert="horz" lIns="91436" tIns="45718" rIns="91436" bIns="45718"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2" y="9428585"/>
            <a:ext cx="2945659" cy="496332"/>
          </a:xfrm>
          <a:prstGeom prst="rect">
            <a:avLst/>
          </a:prstGeom>
        </p:spPr>
        <p:txBody>
          <a:bodyPr vert="horz" lIns="91436" tIns="45718" rIns="91436" bIns="45718"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28585"/>
            <a:ext cx="2945659" cy="496332"/>
          </a:xfrm>
          <a:prstGeom prst="rect">
            <a:avLst/>
          </a:prstGeom>
        </p:spPr>
        <p:txBody>
          <a:bodyPr vert="horz" lIns="91436" tIns="45718" rIns="91436" bIns="45718" rtlCol="0" anchor="b"/>
          <a:lstStyle>
            <a:lvl1pPr algn="r">
              <a:defRPr sz="1200"/>
            </a:lvl1pPr>
          </a:lstStyle>
          <a:p>
            <a:fld id="{B7A3DCF9-4208-43F5-98E7-01A9734C3F51}" type="slidenum">
              <a:rPr lang="zh-TW" altLang="en-US" smtClean="0"/>
              <a:t>‹#›</a:t>
            </a:fld>
            <a:endParaRPr lang="zh-TW" altLang="en-US"/>
          </a:p>
        </p:txBody>
      </p:sp>
    </p:spTree>
    <p:extLst>
      <p:ext uri="{BB962C8B-B14F-4D97-AF65-F5344CB8AC3E}">
        <p14:creationId xmlns:p14="http://schemas.microsoft.com/office/powerpoint/2010/main" val="378928364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1</a:t>
            </a:fld>
            <a:endParaRPr lang="zh-TW" altLang="en-US"/>
          </a:p>
        </p:txBody>
      </p:sp>
    </p:spTree>
    <p:extLst>
      <p:ext uri="{BB962C8B-B14F-4D97-AF65-F5344CB8AC3E}">
        <p14:creationId xmlns:p14="http://schemas.microsoft.com/office/powerpoint/2010/main" val="893618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33</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34</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35</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592" indent="-228592" defTabSz="914363">
              <a:buFontTx/>
              <a:buAutoNum type="arabicPeriod"/>
              <a:defRPr/>
            </a:pPr>
            <a:endParaRPr lang="en-US" altLang="zh-TW" baseline="0" dirty="0" smtClean="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37</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31356" indent="-231356">
              <a:buAutoNum type="arabicPeriod"/>
            </a:pPr>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39</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31356" indent="-231356">
              <a:buAutoNum type="arabicPeriod"/>
            </a:pPr>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40</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31356" indent="-231356">
              <a:buAutoNum type="arabicPeriod"/>
            </a:pPr>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41</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4363">
              <a:defRPr/>
            </a:pPr>
            <a:endParaRPr lang="zh-TW" altLang="en-US" dirty="0" smtClean="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42</a:t>
            </a:fld>
            <a:endParaRPr lang="zh-TW" altLang="en-US"/>
          </a:p>
        </p:txBody>
      </p:sp>
    </p:spTree>
    <p:extLst>
      <p:ext uri="{BB962C8B-B14F-4D97-AF65-F5344CB8AC3E}">
        <p14:creationId xmlns:p14="http://schemas.microsoft.com/office/powerpoint/2010/main" val="1908219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4363">
              <a:defRPr/>
            </a:pPr>
            <a:endParaRPr lang="zh-TW" altLang="en-US" dirty="0" smtClean="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43</a:t>
            </a:fld>
            <a:endParaRPr lang="zh-TW" altLang="en-US"/>
          </a:p>
        </p:txBody>
      </p:sp>
    </p:spTree>
    <p:extLst>
      <p:ext uri="{BB962C8B-B14F-4D97-AF65-F5344CB8AC3E}">
        <p14:creationId xmlns:p14="http://schemas.microsoft.com/office/powerpoint/2010/main" val="1908219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45</a:t>
            </a:fld>
            <a:endParaRPr lang="zh-TW" altLang="en-US"/>
          </a:p>
        </p:txBody>
      </p:sp>
    </p:spTree>
    <p:extLst>
      <p:ext uri="{BB962C8B-B14F-4D97-AF65-F5344CB8AC3E}">
        <p14:creationId xmlns:p14="http://schemas.microsoft.com/office/powerpoint/2010/main" val="4099718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2</a:t>
            </a:fld>
            <a:endParaRPr lang="zh-TW" altLang="en-US"/>
          </a:p>
        </p:txBody>
      </p:sp>
    </p:spTree>
    <p:extLst>
      <p:ext uri="{BB962C8B-B14F-4D97-AF65-F5344CB8AC3E}">
        <p14:creationId xmlns:p14="http://schemas.microsoft.com/office/powerpoint/2010/main" val="89361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592" indent="-228592" defTabSz="914363">
              <a:buFontTx/>
              <a:buAutoNum type="arabicPeriod"/>
              <a:defRPr/>
            </a:pPr>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47</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79</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80</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81</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84</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85</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Tap online device</a:t>
            </a:r>
            <a:endParaRPr lang="en-US" altLang="zh-TW"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86</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87</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88</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smtClean="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89</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19</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smtClean="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90</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smtClean="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91</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92</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93</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94</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95</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96</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97</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14363">
              <a:defRPr/>
            </a:pPr>
            <a:endParaRPr lang="en-US" altLang="zh-TW" dirty="0">
              <a:solidFill>
                <a:schemeClr val="tx1">
                  <a:lumMod val="65000"/>
                  <a:lumOff val="35000"/>
                </a:schemeClr>
              </a:solidFill>
              <a:latin typeface="Droid Sans" pitchFamily="34" charset="0"/>
              <a:ea typeface="Droid Sans" pitchFamily="34" charset="0"/>
              <a:cs typeface="Droid Sans" pitchFamily="34" charset="0"/>
              <a:sym typeface="Helvetica Neue" charset="0"/>
            </a:endParaRPr>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98</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99</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20</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100</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23</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endParaRPr lang="zh-TW" altLang="en-US" dirty="0" smtClean="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24</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30</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31</a:t>
            </a:fld>
            <a:endParaRPr lang="zh-TW" altLang="en-US"/>
          </a:p>
        </p:txBody>
      </p:sp>
    </p:spTree>
    <p:extLst>
      <p:ext uri="{BB962C8B-B14F-4D97-AF65-F5344CB8AC3E}">
        <p14:creationId xmlns:p14="http://schemas.microsoft.com/office/powerpoint/2010/main" val="62886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3DCF9-4208-43F5-98E7-01A9734C3F51}" type="slidenum">
              <a:rPr lang="zh-TW" altLang="en-US" smtClean="0"/>
              <a:t>32</a:t>
            </a:fld>
            <a:endParaRPr lang="zh-TW" altLang="en-US"/>
          </a:p>
        </p:txBody>
      </p:sp>
    </p:spTree>
    <p:extLst>
      <p:ext uri="{BB962C8B-B14F-4D97-AF65-F5344CB8AC3E}">
        <p14:creationId xmlns:p14="http://schemas.microsoft.com/office/powerpoint/2010/main" val="62886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D204DF03-E1DF-4269-835A-C41848C81092}" type="datetime1">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B642AA37-5FF5-47D9-B1BE-E605FB795B2F}" type="datetime1">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FE14512-70A6-4D02-9E88-021454F67C3D}" type="datetime1">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lvl1pPr>
              <a:defRPr sz="2800" b="1"/>
            </a:lvl1p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2889345-F05B-426E-9E5F-9709FF2CCAAC}" type="datetime1">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95611E3-B435-4E59-AED0-A44C79D88617}" type="datetime1">
              <a:rPr lang="zh-TW" altLang="en-US" smtClean="0"/>
              <a:t>2013/6/5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D980213A-84C7-4310-89BC-482747540FF6}" type="datetime1">
              <a:rPr lang="zh-TW" altLang="en-US" smtClean="0"/>
              <a:t>2013/6/5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6E426823-5C15-4504-8A2E-CA27B26F73A9}" type="datetime1">
              <a:rPr lang="zh-TW" altLang="en-US" smtClean="0"/>
              <a:t>2013/6/5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9E8D7187-A1A2-443B-8159-004B8159DD8E}" type="datetime1">
              <a:rPr lang="zh-TW" altLang="en-US" smtClean="0"/>
              <a:t>2013/6/5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3EAA853-DFDA-4ECF-AAFE-59F6D8A63E2D}" type="datetime1">
              <a:rPr lang="zh-TW" altLang="en-US" smtClean="0"/>
              <a:t>2013/6/5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95FE8EE8-B52A-4AD2-97DB-BCBEE8622C75}" type="datetime1">
              <a:rPr lang="zh-TW" altLang="en-US" smtClean="0"/>
              <a:t>2013/6/5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15D34003-BEF4-45D0-978F-DA3033C9193D}" type="datetime1">
              <a:rPr lang="zh-TW" altLang="en-US" smtClean="0"/>
              <a:t>2013/6/5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B134B-29A0-4759-A6F7-C46465E5A58C}" type="datetime1">
              <a:rPr lang="zh-TW" altLang="en-US" smtClean="0"/>
              <a:t>2013/6/5</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tiff"/></Relationships>
</file>

<file path=ppt/slides/_rels/slide3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6.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tiff"/><Relationship Id="rId7" Type="http://schemas.openxmlformats.org/officeDocument/2006/relationships/image" Target="../media/image15.png"/><Relationship Id="rId2" Type="http://schemas.openxmlformats.org/officeDocument/2006/relationships/image" Target="../media/image10.tiff"/><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tiff"/></Relationships>
</file>

<file path=ppt/slides/_rels/slide80.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tiff"/></Relationships>
</file>

<file path=ppt/slides/_rels/slide90.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ctrTitle"/>
          </p:nvPr>
        </p:nvSpPr>
        <p:spPr>
          <a:xfrm>
            <a:off x="0" y="1"/>
            <a:ext cx="9144000" cy="6858000"/>
          </a:xfrm>
        </p:spPr>
        <p:txBody>
          <a:bodyPr>
            <a:normAutofit/>
          </a:bodyPr>
          <a:lstStyle/>
          <a:p>
            <a:r>
              <a:rPr lang="en-US" altLang="zh-TW" sz="3000" b="1" dirty="0" err="1" smtClean="0"/>
              <a:t>mydlink</a:t>
            </a:r>
            <a:r>
              <a:rPr lang="en-US" altLang="zh-TW" sz="3000" b="1" dirty="0" smtClean="0"/>
              <a:t>+ 3.1.0</a:t>
            </a:r>
            <a:r>
              <a:rPr lang="en-US" altLang="zh-TW" sz="3000" dirty="0" smtClean="0"/>
              <a:t/>
            </a:r>
            <a:br>
              <a:rPr lang="en-US" altLang="zh-TW" sz="3000" dirty="0" smtClean="0"/>
            </a:br>
            <a:r>
              <a:rPr lang="en-US" altLang="zh-TW" sz="3000" dirty="0" smtClean="0"/>
              <a:t>windows 8 tablet</a:t>
            </a:r>
            <a:br>
              <a:rPr lang="en-US" altLang="zh-TW" sz="3000" dirty="0" smtClean="0"/>
            </a:br>
            <a:r>
              <a:rPr lang="en-US" altLang="zh-TW" sz="3000" dirty="0"/>
              <a:t/>
            </a:r>
            <a:br>
              <a:rPr lang="en-US" altLang="zh-TW" sz="3000" dirty="0"/>
            </a:br>
            <a:r>
              <a:rPr lang="en-US" altLang="zh-TW" sz="2000" dirty="0" smtClean="0"/>
              <a:t>Last </a:t>
            </a:r>
            <a:r>
              <a:rPr lang="en-US" altLang="zh-TW" sz="2000" dirty="0"/>
              <a:t>R</a:t>
            </a:r>
            <a:r>
              <a:rPr lang="en-US" altLang="zh-TW" sz="2000" dirty="0" smtClean="0"/>
              <a:t>evise: 2013.05.24</a:t>
            </a:r>
            <a:endParaRPr lang="zh-TW" altLang="en-US" sz="3000" dirty="0"/>
          </a:p>
        </p:txBody>
      </p:sp>
    </p:spTree>
    <p:extLst>
      <p:ext uri="{BB962C8B-B14F-4D97-AF65-F5344CB8AC3E}">
        <p14:creationId xmlns:p14="http://schemas.microsoft.com/office/powerpoint/2010/main" val="2399554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solidFill>
                  <a:schemeClr val="tx1"/>
                </a:solidFill>
                <a:latin typeface="Arial" pitchFamily="34" charset="0"/>
                <a:cs typeface="Arial" pitchFamily="34" charset="0"/>
              </a:rPr>
              <a:t>S0 Fly-out Style</a:t>
            </a:r>
          </a:p>
        </p:txBody>
      </p:sp>
    </p:spTree>
    <p:extLst>
      <p:ext uri="{BB962C8B-B14F-4D97-AF65-F5344CB8AC3E}">
        <p14:creationId xmlns:p14="http://schemas.microsoft.com/office/powerpoint/2010/main" val="178383530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S6.2.5.1 Router Settings / Remote Web Access / Port</a:t>
            </a:r>
            <a:endParaRPr lang="zh-TW" altLang="en-US" b="1" dirty="0">
              <a:solidFill>
                <a:srgbClr val="C00000"/>
              </a:solidFill>
            </a:endParaRPr>
          </a:p>
        </p:txBody>
      </p:sp>
      <p:sp>
        <p:nvSpPr>
          <p:cNvPr id="5" name="圓角矩形 4"/>
          <p:cNvSpPr/>
          <p:nvPr/>
        </p:nvSpPr>
        <p:spPr>
          <a:xfrm>
            <a:off x="8323493" y="33265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S6.2.5</a:t>
            </a:r>
            <a:endParaRPr lang="zh-TW" altLang="en-US" sz="1400" dirty="0"/>
          </a:p>
        </p:txBody>
      </p:sp>
      <p:cxnSp>
        <p:nvCxnSpPr>
          <p:cNvPr id="6" name="直線單箭頭接點 5"/>
          <p:cNvCxnSpPr>
            <a:stCxn id="5" idx="1"/>
          </p:cNvCxnSpPr>
          <p:nvPr/>
        </p:nvCxnSpPr>
        <p:spPr>
          <a:xfrm flipH="1">
            <a:off x="5408800" y="512676"/>
            <a:ext cx="2914693"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417806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0" y="4797152"/>
            <a:ext cx="9144000" cy="461665"/>
          </a:xfrm>
          <a:prstGeom prst="rect">
            <a:avLst/>
          </a:prstGeom>
          <a:noFill/>
        </p:spPr>
        <p:txBody>
          <a:bodyPr wrap="square" rtlCol="0">
            <a:spAutoFit/>
          </a:bodyPr>
          <a:lstStyle/>
          <a:p>
            <a:pPr marL="228600" indent="-228600">
              <a:buAutoNum type="arabicPeriod"/>
              <a:defRPr/>
            </a:pPr>
            <a:r>
              <a:rPr lang="en-US" altLang="zh-TW" sz="1200" dirty="0" smtClean="0">
                <a:cs typeface="Arial" pitchFamily="34" charset="0"/>
              </a:rPr>
              <a:t>This type is used to communicate with shouting down all the communicative behavior outside this fly-out.</a:t>
            </a:r>
          </a:p>
          <a:p>
            <a:pPr marL="228600" indent="-228600">
              <a:buAutoNum type="arabicPeriod"/>
              <a:defRPr/>
            </a:pPr>
            <a:r>
              <a:rPr lang="en-US" altLang="zh-TW" sz="1200" dirty="0" smtClean="0">
                <a:cs typeface="Arial" pitchFamily="34" charset="0"/>
              </a:rPr>
              <a:t>This type will also appear when user tap </a:t>
            </a:r>
            <a:r>
              <a:rPr lang="en-US" altLang="zh-TW" sz="1200" dirty="0">
                <a:cs typeface="Arial" pitchFamily="34" charset="0"/>
              </a:rPr>
              <a:t>outside the Fly-out </a:t>
            </a:r>
            <a:r>
              <a:rPr lang="en-US" altLang="zh-TW" sz="1200" dirty="0" smtClean="0">
                <a:cs typeface="Arial" pitchFamily="34" charset="0"/>
              </a:rPr>
              <a:t>type 2 without saving.</a:t>
            </a:r>
            <a:endParaRPr lang="en-US" altLang="zh-TW" sz="1200" dirty="0">
              <a:cs typeface="Arial" pitchFamily="34" charset="0"/>
            </a:endParaRPr>
          </a:p>
        </p:txBody>
      </p:sp>
      <p:pic>
        <p:nvPicPr>
          <p:cNvPr id="307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0056" y="454360"/>
            <a:ext cx="7683887"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S0.1 </a:t>
            </a:r>
            <a:r>
              <a:rPr lang="en-US" altLang="zh-TW" b="1" dirty="0" smtClean="0">
                <a:solidFill>
                  <a:schemeClr val="tx1"/>
                </a:solidFill>
              </a:rPr>
              <a:t>Fly-out </a:t>
            </a:r>
            <a:r>
              <a:rPr lang="en-US" altLang="zh-TW" b="1" dirty="0">
                <a:solidFill>
                  <a:schemeClr val="tx1"/>
                </a:solidFill>
              </a:rPr>
              <a:t>Style 1</a:t>
            </a:r>
            <a:endParaRPr lang="zh-TW" altLang="en-US" b="1" dirty="0">
              <a:solidFill>
                <a:schemeClr val="tx1"/>
              </a:solidFill>
            </a:endParaRPr>
          </a:p>
        </p:txBody>
      </p:sp>
    </p:spTree>
    <p:extLst>
      <p:ext uri="{BB962C8B-B14F-4D97-AF65-F5344CB8AC3E}">
        <p14:creationId xmlns:p14="http://schemas.microsoft.com/office/powerpoint/2010/main" val="703042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000004" y="446857"/>
            <a:ext cx="7143991"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方塊 2"/>
          <p:cNvSpPr txBox="1"/>
          <p:nvPr/>
        </p:nvSpPr>
        <p:spPr>
          <a:xfrm>
            <a:off x="0" y="4766857"/>
            <a:ext cx="9144000" cy="1015663"/>
          </a:xfrm>
          <a:prstGeom prst="rect">
            <a:avLst/>
          </a:prstGeom>
          <a:noFill/>
        </p:spPr>
        <p:txBody>
          <a:bodyPr wrap="square" rtlCol="0">
            <a:spAutoFit/>
          </a:bodyPr>
          <a:lstStyle/>
          <a:p>
            <a:pPr marL="228600" indent="-228600">
              <a:buAutoNum type="arabicPeriod"/>
              <a:defRPr/>
            </a:pPr>
            <a:r>
              <a:rPr lang="en-US" altLang="zh-TW" sz="1200" dirty="0">
                <a:cs typeface="Arial" pitchFamily="34" charset="0"/>
              </a:rPr>
              <a:t>This type is used to communicate with a pop-up which grows from right side. </a:t>
            </a:r>
            <a:endParaRPr lang="en-US" altLang="zh-TW" sz="1200" dirty="0" smtClean="0">
              <a:cs typeface="Arial" pitchFamily="34" charset="0"/>
            </a:endParaRPr>
          </a:p>
          <a:p>
            <a:pPr marL="228600" indent="-228600">
              <a:buAutoNum type="arabicPeriod"/>
              <a:defRPr/>
            </a:pPr>
            <a:r>
              <a:rPr lang="en-US" altLang="zh-TW" sz="1200" dirty="0" smtClean="0">
                <a:cs typeface="Arial" pitchFamily="34" charset="0"/>
              </a:rPr>
              <a:t>This type may or may not include decision making for user. </a:t>
            </a:r>
          </a:p>
          <a:p>
            <a:pPr marL="685800" lvl="1" indent="-228600">
              <a:buAutoNum type="alphaLcParenBoth"/>
              <a:defRPr/>
            </a:pPr>
            <a:r>
              <a:rPr lang="en-US" altLang="zh-TW" sz="1200" dirty="0" smtClean="0">
                <a:cs typeface="Arial" pitchFamily="34" charset="0"/>
              </a:rPr>
              <a:t> If there is decision in the fly-out and user press outside the fly-out, then present S0.1 to reminder user.</a:t>
            </a:r>
          </a:p>
          <a:p>
            <a:pPr marL="685800" lvl="1" indent="-228600">
              <a:buAutoNum type="alphaLcParenBoth"/>
              <a:defRPr/>
            </a:pPr>
            <a:r>
              <a:rPr lang="en-US" altLang="zh-TW" sz="1200" dirty="0" smtClean="0">
                <a:cs typeface="Arial" pitchFamily="34" charset="0"/>
              </a:rPr>
              <a:t> If there is no decision and user press outside the fly-out, then close the fly-out.</a:t>
            </a:r>
          </a:p>
          <a:p>
            <a:pPr marL="228600" indent="-228600">
              <a:buFont typeface="+mj-lt"/>
              <a:buAutoNum type="arabicPeriod" startAt="3"/>
              <a:defRPr/>
            </a:pPr>
            <a:r>
              <a:rPr lang="en-US" altLang="zh-TW" sz="1200" dirty="0" smtClean="0">
                <a:cs typeface="Arial" pitchFamily="34" charset="0"/>
              </a:rPr>
              <a:t>If the content is over one page in this type of fly-out, user could scroll up and down for reading.</a:t>
            </a:r>
          </a:p>
        </p:txBody>
      </p:sp>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S0.2 </a:t>
            </a:r>
            <a:r>
              <a:rPr lang="en-US" altLang="zh-TW" b="1" dirty="0" smtClean="0">
                <a:solidFill>
                  <a:schemeClr val="tx1"/>
                </a:solidFill>
              </a:rPr>
              <a:t>Fly-out </a:t>
            </a:r>
            <a:r>
              <a:rPr lang="en-US" altLang="zh-TW" b="1" dirty="0">
                <a:solidFill>
                  <a:schemeClr val="tx1"/>
                </a:solidFill>
              </a:rPr>
              <a:t>Style 2</a:t>
            </a:r>
            <a:endParaRPr lang="zh-TW" altLang="en-US" b="1" dirty="0">
              <a:solidFill>
                <a:schemeClr val="tx1"/>
              </a:solidFill>
            </a:endParaRPr>
          </a:p>
        </p:txBody>
      </p:sp>
    </p:spTree>
    <p:extLst>
      <p:ext uri="{BB962C8B-B14F-4D97-AF65-F5344CB8AC3E}">
        <p14:creationId xmlns:p14="http://schemas.microsoft.com/office/powerpoint/2010/main" val="29729397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45975" y="454360"/>
            <a:ext cx="7143992"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方塊 2"/>
          <p:cNvSpPr txBox="1"/>
          <p:nvPr/>
        </p:nvSpPr>
        <p:spPr>
          <a:xfrm>
            <a:off x="0" y="4783504"/>
            <a:ext cx="9144000" cy="646331"/>
          </a:xfrm>
          <a:prstGeom prst="rect">
            <a:avLst/>
          </a:prstGeom>
          <a:noFill/>
        </p:spPr>
        <p:txBody>
          <a:bodyPr wrap="square" rtlCol="0">
            <a:spAutoFit/>
          </a:bodyPr>
          <a:lstStyle/>
          <a:p>
            <a:pPr marL="228600" indent="-228600">
              <a:buAutoNum type="arabicPeriod"/>
              <a:defRPr/>
            </a:pPr>
            <a:r>
              <a:rPr lang="en-US" altLang="zh-TW" sz="1200" dirty="0" smtClean="0">
                <a:cs typeface="Arial" pitchFamily="34" charset="0"/>
              </a:rPr>
              <a:t>Following the behavior of S0.2.</a:t>
            </a:r>
          </a:p>
          <a:p>
            <a:pPr marL="228600" indent="-228600">
              <a:buAutoNum type="arabicPeriod"/>
              <a:defRPr/>
            </a:pPr>
            <a:r>
              <a:rPr lang="en-US" altLang="zh-TW" sz="1200" dirty="0" smtClean="0">
                <a:cs typeface="Arial" pitchFamily="34" charset="0"/>
              </a:rPr>
              <a:t>If S0.2.2 is the subpage of S0.2 Tap </a:t>
            </a:r>
            <a:r>
              <a:rPr lang="en-US" altLang="zh-TW" sz="1200" b="1" u="sng" dirty="0" smtClean="0">
                <a:cs typeface="Arial" pitchFamily="34" charset="0"/>
              </a:rPr>
              <a:t>this button </a:t>
            </a:r>
            <a:r>
              <a:rPr lang="en-US" altLang="zh-TW" sz="1200" dirty="0" smtClean="0">
                <a:cs typeface="Arial" pitchFamily="34" charset="0"/>
              </a:rPr>
              <a:t>will go back to S0.2, but If </a:t>
            </a:r>
            <a:r>
              <a:rPr lang="en-US" altLang="zh-TW" sz="1200" dirty="0">
                <a:cs typeface="Arial" pitchFamily="34" charset="0"/>
              </a:rPr>
              <a:t>there is </a:t>
            </a:r>
            <a:r>
              <a:rPr lang="en-US" altLang="zh-TW" sz="1200" dirty="0" smtClean="0">
                <a:cs typeface="Arial" pitchFamily="34" charset="0"/>
              </a:rPr>
              <a:t>any setting has been changed but still not been saved, </a:t>
            </a:r>
            <a:r>
              <a:rPr lang="en-US" altLang="zh-TW" sz="1200" dirty="0">
                <a:cs typeface="Arial" pitchFamily="34" charset="0"/>
              </a:rPr>
              <a:t>then present S0.1 to reminder </a:t>
            </a:r>
            <a:r>
              <a:rPr lang="en-US" altLang="zh-TW" sz="1200" dirty="0" smtClean="0">
                <a:cs typeface="Arial" pitchFamily="34" charset="0"/>
              </a:rPr>
              <a:t>user.</a:t>
            </a:r>
          </a:p>
        </p:txBody>
      </p:sp>
      <p:sp>
        <p:nvSpPr>
          <p:cNvPr id="2" name="矩形 1"/>
          <p:cNvSpPr/>
          <p:nvPr/>
        </p:nvSpPr>
        <p:spPr>
          <a:xfrm>
            <a:off x="5004048" y="548680"/>
            <a:ext cx="288032" cy="43204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flipH="1">
            <a:off x="3203848" y="980728"/>
            <a:ext cx="1944216" cy="4032448"/>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S0.2.2 </a:t>
            </a:r>
            <a:r>
              <a:rPr lang="en-US" altLang="zh-TW" b="1" dirty="0" smtClean="0">
                <a:solidFill>
                  <a:schemeClr val="tx1"/>
                </a:solidFill>
              </a:rPr>
              <a:t>Fly-out </a:t>
            </a:r>
            <a:r>
              <a:rPr lang="en-US" altLang="zh-TW" b="1" dirty="0">
                <a:solidFill>
                  <a:schemeClr val="tx1"/>
                </a:solidFill>
              </a:rPr>
              <a:t>Style 2</a:t>
            </a:r>
            <a:endParaRPr lang="zh-TW" altLang="en-US" b="1" dirty="0">
              <a:solidFill>
                <a:schemeClr val="tx1"/>
              </a:solidFill>
            </a:endParaRPr>
          </a:p>
        </p:txBody>
      </p:sp>
    </p:spTree>
    <p:extLst>
      <p:ext uri="{BB962C8B-B14F-4D97-AF65-F5344CB8AC3E}">
        <p14:creationId xmlns:p14="http://schemas.microsoft.com/office/powerpoint/2010/main" val="1765200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0057" y="454360"/>
            <a:ext cx="7683886"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方塊 2"/>
          <p:cNvSpPr txBox="1"/>
          <p:nvPr/>
        </p:nvSpPr>
        <p:spPr>
          <a:xfrm>
            <a:off x="0" y="4783504"/>
            <a:ext cx="9144000" cy="830997"/>
          </a:xfrm>
          <a:prstGeom prst="rect">
            <a:avLst/>
          </a:prstGeom>
          <a:noFill/>
        </p:spPr>
        <p:txBody>
          <a:bodyPr wrap="square" rtlCol="0">
            <a:spAutoFit/>
          </a:bodyPr>
          <a:lstStyle/>
          <a:p>
            <a:pPr marL="228600" indent="-228600">
              <a:buAutoNum type="arabicPeriod"/>
              <a:defRPr/>
            </a:pPr>
            <a:r>
              <a:rPr lang="en-US" altLang="zh-TW" sz="1200" dirty="0">
                <a:cs typeface="Arial" pitchFamily="34" charset="0"/>
              </a:rPr>
              <a:t>This type is used to communicate with a pop-up which grows from </a:t>
            </a:r>
            <a:r>
              <a:rPr lang="en-US" altLang="zh-TW" sz="1200" dirty="0" smtClean="0">
                <a:cs typeface="Arial" pitchFamily="34" charset="0"/>
              </a:rPr>
              <a:t>up </a:t>
            </a:r>
            <a:r>
              <a:rPr lang="en-US" altLang="zh-TW" sz="1200" dirty="0">
                <a:cs typeface="Arial" pitchFamily="34" charset="0"/>
              </a:rPr>
              <a:t>side. </a:t>
            </a:r>
            <a:endParaRPr lang="en-US" altLang="zh-TW" sz="1200" dirty="0" smtClean="0">
              <a:cs typeface="Arial" pitchFamily="34" charset="0"/>
            </a:endParaRPr>
          </a:p>
          <a:p>
            <a:pPr marL="228600" indent="-228600">
              <a:buAutoNum type="arabicPeriod"/>
              <a:defRPr/>
            </a:pPr>
            <a:r>
              <a:rPr lang="en-US" altLang="zh-TW" sz="1200" dirty="0" smtClean="0">
                <a:cs typeface="Arial" pitchFamily="34" charset="0"/>
              </a:rPr>
              <a:t>This type may or may not include decision making for user. </a:t>
            </a:r>
            <a:endParaRPr lang="en-US" altLang="zh-TW" sz="1200" dirty="0">
              <a:cs typeface="Arial" pitchFamily="34" charset="0"/>
            </a:endParaRPr>
          </a:p>
          <a:p>
            <a:pPr marL="228600" indent="-228600">
              <a:buAutoNum type="arabicPeriod"/>
              <a:defRPr/>
            </a:pPr>
            <a:r>
              <a:rPr lang="en-US" altLang="zh-TW" sz="1200" dirty="0" smtClean="0">
                <a:cs typeface="Arial" pitchFamily="34" charset="0"/>
              </a:rPr>
              <a:t>This type is happened to: If user changes some setup but dose not leave the same section, presents this type to reminder user for apply setting or something else.</a:t>
            </a:r>
          </a:p>
        </p:txBody>
      </p:sp>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S0.3 </a:t>
            </a:r>
            <a:r>
              <a:rPr lang="en-US" altLang="zh-TW" b="1" dirty="0" smtClean="0">
                <a:solidFill>
                  <a:schemeClr val="tx1"/>
                </a:solidFill>
              </a:rPr>
              <a:t>Fly-out </a:t>
            </a:r>
            <a:r>
              <a:rPr lang="en-US" altLang="zh-TW" b="1" dirty="0">
                <a:solidFill>
                  <a:schemeClr val="tx1"/>
                </a:solidFill>
              </a:rPr>
              <a:t>Style 3</a:t>
            </a:r>
            <a:endParaRPr lang="zh-TW" altLang="en-US" b="1" dirty="0">
              <a:solidFill>
                <a:schemeClr val="tx1"/>
              </a:solidFill>
            </a:endParaRPr>
          </a:p>
        </p:txBody>
      </p:sp>
    </p:spTree>
    <p:extLst>
      <p:ext uri="{BB962C8B-B14F-4D97-AF65-F5344CB8AC3E}">
        <p14:creationId xmlns:p14="http://schemas.microsoft.com/office/powerpoint/2010/main" val="1531887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0056" y="454360"/>
            <a:ext cx="7683887"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方塊 2"/>
          <p:cNvSpPr txBox="1"/>
          <p:nvPr/>
        </p:nvSpPr>
        <p:spPr>
          <a:xfrm>
            <a:off x="0" y="4771597"/>
            <a:ext cx="9144000" cy="646331"/>
          </a:xfrm>
          <a:prstGeom prst="rect">
            <a:avLst/>
          </a:prstGeom>
          <a:noFill/>
        </p:spPr>
        <p:txBody>
          <a:bodyPr wrap="square" rtlCol="0">
            <a:spAutoFit/>
          </a:bodyPr>
          <a:lstStyle/>
          <a:p>
            <a:pPr marL="228600" indent="-228600">
              <a:buAutoNum type="arabicPeriod"/>
              <a:defRPr/>
            </a:pPr>
            <a:r>
              <a:rPr lang="en-US" altLang="zh-TW" sz="1200" dirty="0" smtClean="0">
                <a:cs typeface="Arial" pitchFamily="34" charset="0"/>
              </a:rPr>
              <a:t>This type could be an </a:t>
            </a:r>
            <a:r>
              <a:rPr lang="en-US" altLang="zh-TW" sz="1200" u="sng" dirty="0" smtClean="0">
                <a:cs typeface="Arial" pitchFamily="34" charset="0"/>
              </a:rPr>
              <a:t>information teller</a:t>
            </a:r>
            <a:r>
              <a:rPr lang="en-US" altLang="zh-TW" sz="1200" dirty="0" smtClean="0">
                <a:cs typeface="Arial" pitchFamily="34" charset="0"/>
              </a:rPr>
              <a:t> or a </a:t>
            </a:r>
            <a:r>
              <a:rPr lang="en-US" altLang="zh-TW" sz="1200" u="sng" dirty="0" smtClean="0">
                <a:cs typeface="Arial" pitchFamily="34" charset="0"/>
              </a:rPr>
              <a:t>decision maker.</a:t>
            </a:r>
          </a:p>
          <a:p>
            <a:pPr marL="228600" indent="-228600">
              <a:buFontTx/>
              <a:buAutoNum type="arabicPeriod"/>
              <a:defRPr/>
            </a:pPr>
            <a:r>
              <a:rPr lang="en-US" altLang="zh-TW" sz="1200" dirty="0">
                <a:cs typeface="Arial" pitchFamily="34" charset="0"/>
              </a:rPr>
              <a:t>This type is used to communicate with a pop-up which grows near to the last action.</a:t>
            </a:r>
          </a:p>
          <a:p>
            <a:pPr marL="228600" indent="-228600">
              <a:buAutoNum type="arabicPeriod"/>
              <a:defRPr/>
            </a:pPr>
            <a:endParaRPr lang="en-US" altLang="zh-TW" sz="1200" u="sng" dirty="0" smtClean="0">
              <a:cs typeface="Arial" pitchFamily="34" charset="0"/>
            </a:endParaRPr>
          </a:p>
        </p:txBody>
      </p:sp>
      <p:cxnSp>
        <p:nvCxnSpPr>
          <p:cNvPr id="4" name="直線單箭頭接點 3"/>
          <p:cNvCxnSpPr/>
          <p:nvPr/>
        </p:nvCxnSpPr>
        <p:spPr>
          <a:xfrm flipH="1" flipV="1">
            <a:off x="2339752" y="4005065"/>
            <a:ext cx="216024" cy="86409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 name="直線單箭頭接點 6"/>
          <p:cNvCxnSpPr/>
          <p:nvPr/>
        </p:nvCxnSpPr>
        <p:spPr>
          <a:xfrm flipV="1">
            <a:off x="4355976" y="3573017"/>
            <a:ext cx="1728192" cy="129614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矩形 5"/>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S0.4 </a:t>
            </a:r>
            <a:r>
              <a:rPr lang="en-US" altLang="zh-TW" b="1" dirty="0" smtClean="0">
                <a:solidFill>
                  <a:schemeClr val="tx1"/>
                </a:solidFill>
              </a:rPr>
              <a:t>Fly-out </a:t>
            </a:r>
            <a:r>
              <a:rPr lang="en-US" altLang="zh-TW" b="1" dirty="0">
                <a:solidFill>
                  <a:schemeClr val="tx1"/>
                </a:solidFill>
              </a:rPr>
              <a:t>Style 4</a:t>
            </a:r>
            <a:endParaRPr lang="zh-TW" altLang="en-US" b="1" dirty="0">
              <a:solidFill>
                <a:schemeClr val="tx1"/>
              </a:solidFill>
            </a:endParaRPr>
          </a:p>
        </p:txBody>
      </p:sp>
      <p:sp>
        <p:nvSpPr>
          <p:cNvPr id="10" name="文字方塊 9"/>
          <p:cNvSpPr txBox="1"/>
          <p:nvPr/>
        </p:nvSpPr>
        <p:spPr>
          <a:xfrm>
            <a:off x="1711472" y="1628800"/>
            <a:ext cx="1685077" cy="646331"/>
          </a:xfrm>
          <a:prstGeom prst="rect">
            <a:avLst/>
          </a:prstGeom>
          <a:noFill/>
        </p:spPr>
        <p:txBody>
          <a:bodyPr wrap="none" rtlCol="0">
            <a:spAutoFit/>
          </a:bodyPr>
          <a:lstStyle/>
          <a:p>
            <a:r>
              <a:rPr lang="en-US" altLang="zh-TW" b="1" dirty="0" smtClean="0"/>
              <a:t>Fly-out </a:t>
            </a:r>
            <a:r>
              <a:rPr lang="en-US" altLang="zh-TW" b="1" dirty="0"/>
              <a:t>Style </a:t>
            </a:r>
            <a:r>
              <a:rPr lang="en-US" altLang="zh-TW" b="1" dirty="0" smtClean="0"/>
              <a:t>4A</a:t>
            </a:r>
            <a:endParaRPr lang="zh-TW" altLang="en-US" b="1" dirty="0"/>
          </a:p>
          <a:p>
            <a:endParaRPr lang="zh-TW" altLang="en-US" dirty="0"/>
          </a:p>
        </p:txBody>
      </p:sp>
      <p:sp>
        <p:nvSpPr>
          <p:cNvPr id="12" name="文字方塊 11"/>
          <p:cNvSpPr txBox="1"/>
          <p:nvPr/>
        </p:nvSpPr>
        <p:spPr>
          <a:xfrm>
            <a:off x="5652120" y="620688"/>
            <a:ext cx="1675459" cy="646331"/>
          </a:xfrm>
          <a:prstGeom prst="rect">
            <a:avLst/>
          </a:prstGeom>
          <a:noFill/>
        </p:spPr>
        <p:txBody>
          <a:bodyPr wrap="none" rtlCol="0">
            <a:spAutoFit/>
          </a:bodyPr>
          <a:lstStyle/>
          <a:p>
            <a:r>
              <a:rPr lang="en-US" altLang="zh-TW" b="1" dirty="0" smtClean="0"/>
              <a:t>Fly-out </a:t>
            </a:r>
            <a:r>
              <a:rPr lang="en-US" altLang="zh-TW" b="1" dirty="0"/>
              <a:t>Style </a:t>
            </a:r>
            <a:r>
              <a:rPr lang="en-US" altLang="zh-TW" b="1" dirty="0" smtClean="0"/>
              <a:t>4B</a:t>
            </a:r>
            <a:endParaRPr lang="zh-TW" altLang="en-US" b="1" dirty="0"/>
          </a:p>
          <a:p>
            <a:endParaRPr lang="zh-TW" altLang="en-US" dirty="0"/>
          </a:p>
        </p:txBody>
      </p:sp>
    </p:spTree>
    <p:extLst>
      <p:ext uri="{BB962C8B-B14F-4D97-AF65-F5344CB8AC3E}">
        <p14:creationId xmlns:p14="http://schemas.microsoft.com/office/powerpoint/2010/main" val="20145652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solidFill>
                  <a:schemeClr val="tx1"/>
                </a:solidFill>
                <a:latin typeface="Arial" pitchFamily="34" charset="0"/>
                <a:cs typeface="Arial" pitchFamily="34" charset="0"/>
              </a:rPr>
              <a:t>S1 Launch </a:t>
            </a:r>
            <a:r>
              <a:rPr lang="en-US" altLang="zh-TW" sz="4000" b="1" dirty="0" smtClean="0">
                <a:solidFill>
                  <a:schemeClr val="tx1"/>
                </a:solidFill>
                <a:latin typeface="Arial" pitchFamily="34" charset="0"/>
                <a:cs typeface="Arial" pitchFamily="34" charset="0"/>
              </a:rPr>
              <a:t>View</a:t>
            </a:r>
          </a:p>
        </p:txBody>
      </p:sp>
    </p:spTree>
    <p:extLst>
      <p:ext uri="{BB962C8B-B14F-4D97-AF65-F5344CB8AC3E}">
        <p14:creationId xmlns:p14="http://schemas.microsoft.com/office/powerpoint/2010/main" val="15105025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0057" y="454360"/>
            <a:ext cx="7683886"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S1 Launch view</a:t>
            </a:r>
            <a:endParaRPr lang="zh-TW" altLang="en-US" b="1" dirty="0">
              <a:solidFill>
                <a:schemeClr val="tx1"/>
              </a:solidFill>
            </a:endParaRPr>
          </a:p>
        </p:txBody>
      </p:sp>
      <p:sp>
        <p:nvSpPr>
          <p:cNvPr id="4" name="文字方塊 3"/>
          <p:cNvSpPr txBox="1"/>
          <p:nvPr/>
        </p:nvSpPr>
        <p:spPr>
          <a:xfrm>
            <a:off x="0" y="4771597"/>
            <a:ext cx="9144000" cy="830997"/>
          </a:xfrm>
          <a:prstGeom prst="rect">
            <a:avLst/>
          </a:prstGeom>
          <a:noFill/>
        </p:spPr>
        <p:txBody>
          <a:bodyPr wrap="square" rtlCol="0">
            <a:spAutoFit/>
          </a:bodyPr>
          <a:lstStyle/>
          <a:p>
            <a:pPr marL="228600" indent="-228600">
              <a:buFontTx/>
              <a:buAutoNum type="arabicPeriod"/>
              <a:defRPr/>
            </a:pPr>
            <a:r>
              <a:rPr lang="en-US" altLang="zh-TW" sz="1200" dirty="0">
                <a:solidFill>
                  <a:srgbClr val="FF0000"/>
                </a:solidFill>
                <a:cs typeface="Arial" pitchFamily="34" charset="0"/>
              </a:rPr>
              <a:t>Feature: NONE.</a:t>
            </a:r>
          </a:p>
          <a:p>
            <a:pPr marL="228600" indent="-228600">
              <a:buAutoNum type="arabicPeriod"/>
              <a:defRPr/>
            </a:pPr>
            <a:r>
              <a:rPr lang="en-US" altLang="zh-TW" sz="1200" dirty="0" smtClean="0">
                <a:cs typeface="Arial" pitchFamily="34" charset="0"/>
              </a:rPr>
              <a:t>Content area: defined by PP and VD.</a:t>
            </a:r>
          </a:p>
          <a:p>
            <a:pPr marL="228600" indent="-228600">
              <a:buAutoNum type="arabicPeriod"/>
              <a:defRPr/>
            </a:pPr>
            <a:r>
              <a:rPr lang="en-US" altLang="zh-TW" sz="1200" dirty="0" smtClean="0">
                <a:cs typeface="Arial" pitchFamily="34" charset="0"/>
              </a:rPr>
              <a:t>Content area should include the entrance of S3.1 </a:t>
            </a:r>
            <a:r>
              <a:rPr lang="en-US" altLang="zh-TW" sz="1200" dirty="0">
                <a:cs typeface="Arial" pitchFamily="34" charset="0"/>
              </a:rPr>
              <a:t>Special Features </a:t>
            </a:r>
            <a:r>
              <a:rPr lang="en-US" altLang="zh-TW" sz="1200" dirty="0" smtClean="0">
                <a:cs typeface="Arial" pitchFamily="34" charset="0"/>
              </a:rPr>
              <a:t>Available, the </a:t>
            </a:r>
            <a:r>
              <a:rPr lang="en-US" altLang="zh-TW" sz="1200" dirty="0">
                <a:cs typeface="Arial" pitchFamily="34" charset="0"/>
              </a:rPr>
              <a:t>e</a:t>
            </a:r>
            <a:r>
              <a:rPr lang="en-US" altLang="zh-TW" sz="1200" dirty="0" smtClean="0">
                <a:cs typeface="Arial" pitchFamily="34" charset="0"/>
              </a:rPr>
              <a:t>ntrance shows and switch one figure and it’s description each time. The interaction animation is following the style in the windows 8 system by RD. Tap the </a:t>
            </a:r>
            <a:r>
              <a:rPr lang="en-US" altLang="zh-TW" sz="1200" dirty="0">
                <a:cs typeface="Arial" pitchFamily="34" charset="0"/>
              </a:rPr>
              <a:t>e</a:t>
            </a:r>
            <a:r>
              <a:rPr lang="en-US" altLang="zh-TW" sz="1200" dirty="0" smtClean="0">
                <a:cs typeface="Arial" pitchFamily="34" charset="0"/>
              </a:rPr>
              <a:t>ntrance will go to S3.1.</a:t>
            </a:r>
          </a:p>
        </p:txBody>
      </p:sp>
      <p:cxnSp>
        <p:nvCxnSpPr>
          <p:cNvPr id="5" name="直線單箭頭接點 4"/>
          <p:cNvCxnSpPr/>
          <p:nvPr/>
        </p:nvCxnSpPr>
        <p:spPr>
          <a:xfrm flipH="1">
            <a:off x="8043447" y="2060848"/>
            <a:ext cx="588297"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8485379" y="1913212"/>
            <a:ext cx="551117" cy="2952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S2.1</a:t>
            </a:r>
            <a:endParaRPr lang="zh-TW" altLang="en-US" sz="1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smtClean="0">
                <a:solidFill>
                  <a:schemeClr val="tx1"/>
                </a:solidFill>
                <a:latin typeface="Arial" pitchFamily="34" charset="0"/>
                <a:cs typeface="Arial" pitchFamily="34" charset="0"/>
              </a:rPr>
              <a:t>S2 </a:t>
            </a:r>
            <a:r>
              <a:rPr lang="en-US" altLang="zh-TW" sz="4000" b="1" dirty="0">
                <a:solidFill>
                  <a:schemeClr val="tx1"/>
                </a:solidFill>
                <a:latin typeface="Arial" pitchFamily="34" charset="0"/>
                <a:cs typeface="Arial" pitchFamily="34" charset="0"/>
              </a:rPr>
              <a:t>Sign in View</a:t>
            </a:r>
          </a:p>
        </p:txBody>
      </p:sp>
    </p:spTree>
    <p:extLst>
      <p:ext uri="{BB962C8B-B14F-4D97-AF65-F5344CB8AC3E}">
        <p14:creationId xmlns:p14="http://schemas.microsoft.com/office/powerpoint/2010/main" val="19705407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S2.1 Sign-in View</a:t>
            </a:r>
            <a:endParaRPr lang="zh-TW" altLang="en-US" b="1" dirty="0">
              <a:solidFill>
                <a:schemeClr val="tx1"/>
              </a:solidFill>
            </a:endParaRPr>
          </a:p>
        </p:txBody>
      </p:sp>
      <p:sp>
        <p:nvSpPr>
          <p:cNvPr id="3" name="向右箭號 2"/>
          <p:cNvSpPr/>
          <p:nvPr/>
        </p:nvSpPr>
        <p:spPr>
          <a:xfrm flipH="1">
            <a:off x="5796136" y="4774360"/>
            <a:ext cx="2617807" cy="166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6" name="直線單箭頭接點 5"/>
          <p:cNvCxnSpPr/>
          <p:nvPr/>
        </p:nvCxnSpPr>
        <p:spPr>
          <a:xfrm flipH="1">
            <a:off x="8172400" y="2348880"/>
            <a:ext cx="45793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532440" y="2160152"/>
            <a:ext cx="541905"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p>
        </p:txBody>
      </p:sp>
      <p:sp>
        <p:nvSpPr>
          <p:cNvPr id="8" name="文字方塊 7"/>
          <p:cNvSpPr txBox="1"/>
          <p:nvPr/>
        </p:nvSpPr>
        <p:spPr>
          <a:xfrm>
            <a:off x="0" y="4783504"/>
            <a:ext cx="9143999" cy="276999"/>
          </a:xfrm>
          <a:prstGeom prst="rect">
            <a:avLst/>
          </a:prstGeom>
          <a:noFill/>
        </p:spPr>
        <p:txBody>
          <a:bodyPr wrap="square" rtlCol="0">
            <a:spAutoFit/>
          </a:bodyPr>
          <a:lstStyle/>
          <a:p>
            <a:r>
              <a:rPr lang="en-US" altLang="zh-TW" sz="1200" dirty="0" smtClean="0">
                <a:cs typeface="Arial" pitchFamily="34" charset="0"/>
              </a:rPr>
              <a:t>1. The limitation or format of E-mail and Password are defined by RD.</a:t>
            </a:r>
            <a:endParaRPr lang="zh-TW" altLang="en-US" sz="1200" dirty="0">
              <a:cs typeface="Arial" pitchFamily="34" charset="0"/>
            </a:endParaRPr>
          </a:p>
        </p:txBody>
      </p:sp>
    </p:spTree>
    <p:extLst>
      <p:ext uri="{BB962C8B-B14F-4D97-AF65-F5344CB8AC3E}">
        <p14:creationId xmlns:p14="http://schemas.microsoft.com/office/powerpoint/2010/main" val="41477988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1"/>
                </a:solidFill>
              </a:rPr>
              <a:t>mydlink</a:t>
            </a:r>
            <a:r>
              <a:rPr lang="en-US" altLang="zh-TW" b="1" dirty="0">
                <a:solidFill>
                  <a:schemeClr val="tx1"/>
                </a:solidFill>
              </a:rPr>
              <a:t>+ 3.1.0 for windows </a:t>
            </a:r>
            <a:r>
              <a:rPr lang="en-US" altLang="zh-TW" b="1" dirty="0" smtClean="0">
                <a:solidFill>
                  <a:schemeClr val="tx1"/>
                </a:solidFill>
              </a:rPr>
              <a:t>8</a:t>
            </a:r>
            <a:endParaRPr lang="zh-TW" altLang="en-US" b="1" dirty="0">
              <a:solidFill>
                <a:schemeClr val="tx1"/>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3239614505"/>
              </p:ext>
            </p:extLst>
          </p:nvPr>
        </p:nvGraphicFramePr>
        <p:xfrm>
          <a:off x="122832" y="552448"/>
          <a:ext cx="8892480" cy="2682240"/>
        </p:xfrm>
        <a:graphic>
          <a:graphicData uri="http://schemas.openxmlformats.org/drawingml/2006/table">
            <a:tbl>
              <a:tblPr firstRow="1" bandRow="1">
                <a:tableStyleId>{5C22544A-7EE6-4342-B048-85BDC9FD1C3A}</a:tableStyleId>
              </a:tblPr>
              <a:tblGrid>
                <a:gridCol w="1352824"/>
                <a:gridCol w="720080"/>
                <a:gridCol w="6819576"/>
              </a:tblGrid>
              <a:tr h="370840">
                <a:tc>
                  <a:txBody>
                    <a:bodyPr/>
                    <a:lstStyle/>
                    <a:p>
                      <a:pPr algn="ctr"/>
                      <a:r>
                        <a:rPr lang="en-US" altLang="zh-TW" sz="1200" b="1" dirty="0" smtClean="0">
                          <a:solidFill>
                            <a:schemeClr val="tx1"/>
                          </a:solidFill>
                          <a:latin typeface="+mn-lt"/>
                        </a:rPr>
                        <a:t>Date</a:t>
                      </a:r>
                      <a:endParaRPr lang="zh-TW" altLang="en-US" sz="12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200" b="1" dirty="0" smtClean="0">
                          <a:solidFill>
                            <a:schemeClr val="tx1"/>
                          </a:solidFill>
                          <a:latin typeface="+mn-lt"/>
                        </a:rPr>
                        <a:t>ID</a:t>
                      </a:r>
                      <a:endParaRPr lang="zh-TW" altLang="en-US" sz="12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r>
                        <a:rPr lang="en-US" altLang="zh-TW" sz="1200" b="1" dirty="0" smtClean="0">
                          <a:solidFill>
                            <a:schemeClr val="tx1"/>
                          </a:solidFill>
                          <a:latin typeface="+mn-lt"/>
                        </a:rPr>
                        <a:t>Description</a:t>
                      </a:r>
                      <a:endParaRPr lang="zh-TW" altLang="en-US" sz="1200" b="1"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r>
              <a:tr h="370840">
                <a:tc>
                  <a:txBody>
                    <a:bodyPr/>
                    <a:lstStyle/>
                    <a:p>
                      <a:pPr algn="ctr"/>
                      <a:r>
                        <a:rPr lang="en-US" altLang="zh-TW" sz="1200" b="1" dirty="0" smtClean="0">
                          <a:solidFill>
                            <a:schemeClr val="accent6"/>
                          </a:solidFill>
                          <a:latin typeface="+mn-lt"/>
                        </a:rPr>
                        <a:t>2013/05/24</a:t>
                      </a:r>
                      <a:endParaRPr lang="zh-TW" altLang="en-US" sz="1200" b="1" dirty="0">
                        <a:solidFill>
                          <a:schemeClr val="accent6"/>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1" dirty="0" smtClean="0">
                          <a:solidFill>
                            <a:schemeClr val="accent6"/>
                          </a:solidFill>
                          <a:latin typeface="+mn-lt"/>
                        </a:rPr>
                        <a:t>Bel</a:t>
                      </a:r>
                      <a:endParaRPr lang="zh-TW" altLang="en-US" sz="1200" b="1" dirty="0">
                        <a:solidFill>
                          <a:schemeClr val="accent6"/>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1200" b="1" dirty="0" smtClean="0">
                          <a:solidFill>
                            <a:schemeClr val="accent6"/>
                          </a:solidFill>
                          <a:latin typeface="+mn-lt"/>
                        </a:rPr>
                        <a:t>Revise Wireframe</a:t>
                      </a:r>
                      <a:r>
                        <a:rPr lang="en-US" altLang="zh-TW" sz="1200" b="1" baseline="0" dirty="0" smtClean="0">
                          <a:solidFill>
                            <a:schemeClr val="accent6"/>
                          </a:solidFill>
                          <a:latin typeface="+mn-lt"/>
                        </a:rPr>
                        <a:t> and Information Architecture</a:t>
                      </a:r>
                      <a:endParaRPr lang="zh-TW" altLang="en-US" sz="1200" b="1" dirty="0">
                        <a:solidFill>
                          <a:schemeClr val="accent6"/>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sz="1200" b="0" dirty="0" smtClean="0">
                          <a:solidFill>
                            <a:schemeClr val="tx1"/>
                          </a:solidFill>
                          <a:latin typeface="+mn-lt"/>
                        </a:rPr>
                        <a:t>2013/03/27</a:t>
                      </a:r>
                      <a:endParaRPr lang="zh-TW" altLang="en-US" sz="12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b="0" dirty="0" smtClean="0">
                          <a:solidFill>
                            <a:schemeClr val="tx1"/>
                          </a:solidFill>
                          <a:latin typeface="+mn-lt"/>
                        </a:rPr>
                        <a:t>Bel</a:t>
                      </a:r>
                      <a:endParaRPr lang="zh-TW" altLang="en-US" sz="12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1200" b="0" dirty="0" smtClean="0">
                          <a:solidFill>
                            <a:schemeClr val="tx1"/>
                          </a:solidFill>
                          <a:latin typeface="+mn-lt"/>
                        </a:rPr>
                        <a:t>Revise (4.7): Play</a:t>
                      </a:r>
                      <a:r>
                        <a:rPr lang="en-US" altLang="zh-TW" sz="1200" b="0" baseline="0" dirty="0" smtClean="0">
                          <a:solidFill>
                            <a:schemeClr val="tx1"/>
                          </a:solidFill>
                          <a:latin typeface="+mn-lt"/>
                        </a:rPr>
                        <a:t> in M</a:t>
                      </a:r>
                      <a:r>
                        <a:rPr lang="en-US" altLang="zh-TW" sz="1200" b="0" dirty="0" smtClean="0">
                          <a:solidFill>
                            <a:schemeClr val="tx1"/>
                          </a:solidFill>
                          <a:latin typeface="+mn-lt"/>
                        </a:rPr>
                        <a:t>ulti View,  (4.9.7): Extended</a:t>
                      </a:r>
                      <a:r>
                        <a:rPr lang="en-US" altLang="zh-TW" sz="1200" b="0" baseline="0" dirty="0" smtClean="0">
                          <a:solidFill>
                            <a:schemeClr val="tx1"/>
                          </a:solidFill>
                          <a:latin typeface="+mn-lt"/>
                        </a:rPr>
                        <a:t> Mode,  (3.2.1): Device List,  (0.5): feature icon, (4.1.1): Default is unfold, (6.1.2): Text ”No Device” in Router,  (2.1): Hide “I don’t have…”</a:t>
                      </a:r>
                      <a:endParaRPr lang="zh-TW" altLang="en-US" sz="12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sz="1200" dirty="0" smtClean="0">
                          <a:solidFill>
                            <a:schemeClr val="tx1"/>
                          </a:solidFill>
                          <a:latin typeface="+mn-lt"/>
                        </a:rPr>
                        <a:t>2013/03/01</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dirty="0" smtClean="0">
                          <a:solidFill>
                            <a:schemeClr val="tx1"/>
                          </a:solidFill>
                          <a:latin typeface="+mn-lt"/>
                        </a:rPr>
                        <a:t>Bel</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1200" dirty="0" smtClean="0">
                          <a:solidFill>
                            <a:schemeClr val="tx1"/>
                          </a:solidFill>
                          <a:latin typeface="+mn-lt"/>
                        </a:rPr>
                        <a:t>Revise (4.1.1): Order of feature icons,</a:t>
                      </a:r>
                      <a:r>
                        <a:rPr lang="en-US" altLang="zh-TW" sz="1200" baseline="0" dirty="0" smtClean="0">
                          <a:solidFill>
                            <a:schemeClr val="tx1"/>
                          </a:solidFill>
                          <a:latin typeface="+mn-lt"/>
                        </a:rPr>
                        <a:t> (4.2.2): Quality, (</a:t>
                      </a:r>
                      <a:r>
                        <a:rPr lang="en-US" altLang="zh-TW" sz="1200" dirty="0" smtClean="0">
                          <a:solidFill>
                            <a:schemeClr val="tx1"/>
                          </a:solidFill>
                          <a:latin typeface="+mn-lt"/>
                        </a:rPr>
                        <a:t>4.9.1): </a:t>
                      </a:r>
                      <a:r>
                        <a:rPr lang="en-US" altLang="zh-TW" sz="1200" dirty="0" smtClean="0">
                          <a:latin typeface="+mn-lt"/>
                        </a:rPr>
                        <a:t>Motion Detection with PIR (4.4): 2</a:t>
                      </a:r>
                      <a:r>
                        <a:rPr lang="en-US" altLang="zh-TW" sz="1200" baseline="0" dirty="0" smtClean="0">
                          <a:latin typeface="+mn-lt"/>
                        </a:rPr>
                        <a:t> Way Audio.</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sz="1200" dirty="0" smtClean="0">
                          <a:solidFill>
                            <a:schemeClr val="tx1"/>
                          </a:solidFill>
                          <a:latin typeface="+mn-lt"/>
                        </a:rPr>
                        <a:t>2013/02/20</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dirty="0" smtClean="0">
                          <a:solidFill>
                            <a:schemeClr val="tx1"/>
                          </a:solidFill>
                          <a:latin typeface="+mn-lt"/>
                        </a:rPr>
                        <a:t>Bel</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1200" dirty="0" smtClean="0">
                          <a:solidFill>
                            <a:schemeClr val="tx1"/>
                          </a:solidFill>
                          <a:latin typeface="+mn-lt"/>
                        </a:rPr>
                        <a:t>Revise</a:t>
                      </a:r>
                      <a:r>
                        <a:rPr lang="en-US" altLang="zh-TW" sz="1200" baseline="0" dirty="0" smtClean="0">
                          <a:solidFill>
                            <a:schemeClr val="tx1"/>
                          </a:solidFill>
                          <a:latin typeface="+mn-lt"/>
                        </a:rPr>
                        <a:t> (</a:t>
                      </a:r>
                      <a:r>
                        <a:rPr lang="en-US" altLang="zh-TW" sz="1200" dirty="0" smtClean="0">
                          <a:solidFill>
                            <a:schemeClr val="tx1"/>
                          </a:solidFill>
                          <a:latin typeface="+mn-lt"/>
                        </a:rPr>
                        <a:t>4.7): Multi-View</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chemeClr val="tx1"/>
                          </a:solidFill>
                          <a:latin typeface="+mn-lt"/>
                        </a:rPr>
                        <a:t>2013/02/18</a:t>
                      </a:r>
                      <a:endParaRPr lang="zh-TW" altLang="en-US" sz="120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dirty="0" smtClean="0">
                          <a:solidFill>
                            <a:schemeClr val="tx1"/>
                          </a:solidFill>
                          <a:latin typeface="+mn-lt"/>
                        </a:rPr>
                        <a:t>Bel</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1200" dirty="0" smtClean="0">
                          <a:solidFill>
                            <a:schemeClr val="tx1"/>
                          </a:solidFill>
                          <a:latin typeface="+mn-lt"/>
                        </a:rPr>
                        <a:t>Revise (4.4): 2-Way Audio</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altLang="zh-TW" sz="1200" dirty="0" smtClean="0">
                          <a:solidFill>
                            <a:schemeClr val="tx1"/>
                          </a:solidFill>
                          <a:latin typeface="+mn-lt"/>
                        </a:rPr>
                        <a:t>2013/02/04</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200" dirty="0" smtClean="0">
                          <a:solidFill>
                            <a:schemeClr val="tx1"/>
                          </a:solidFill>
                          <a:latin typeface="+mn-lt"/>
                        </a:rPr>
                        <a:t>Bel</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TW" sz="1200" dirty="0" smtClean="0">
                          <a:solidFill>
                            <a:schemeClr val="tx1"/>
                          </a:solidFill>
                          <a:latin typeface="+mn-lt"/>
                        </a:rPr>
                        <a:t>First  Release</a:t>
                      </a:r>
                      <a:endParaRPr lang="zh-TW" altLang="en-US" sz="12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S2.2.1 Emergency site information</a:t>
            </a:r>
            <a:endParaRPr lang="zh-TW" altLang="en-US" b="1" dirty="0">
              <a:solidFill>
                <a:schemeClr val="tx1"/>
              </a:solidFill>
            </a:endParaRPr>
          </a:p>
        </p:txBody>
      </p:sp>
      <p:cxnSp>
        <p:nvCxnSpPr>
          <p:cNvPr id="4" name="直線單箭頭接點 3"/>
          <p:cNvCxnSpPr/>
          <p:nvPr/>
        </p:nvCxnSpPr>
        <p:spPr>
          <a:xfrm flipH="1">
            <a:off x="7740352" y="3977768"/>
            <a:ext cx="88997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 name="圓角矩形 4"/>
          <p:cNvSpPr/>
          <p:nvPr/>
        </p:nvSpPr>
        <p:spPr>
          <a:xfrm>
            <a:off x="8532440" y="3789040"/>
            <a:ext cx="541905"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S1</a:t>
            </a:r>
          </a:p>
        </p:txBody>
      </p:sp>
    </p:spTree>
    <p:extLst>
      <p:ext uri="{BB962C8B-B14F-4D97-AF65-F5344CB8AC3E}">
        <p14:creationId xmlns:p14="http://schemas.microsoft.com/office/powerpoint/2010/main" val="324088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p:cNvSpPr txBox="1"/>
          <p:nvPr/>
        </p:nvSpPr>
        <p:spPr>
          <a:xfrm>
            <a:off x="0" y="4783504"/>
            <a:ext cx="9143999" cy="646331"/>
          </a:xfrm>
          <a:prstGeom prst="rect">
            <a:avLst/>
          </a:prstGeom>
          <a:noFill/>
        </p:spPr>
        <p:txBody>
          <a:bodyPr wrap="square" rtlCol="0">
            <a:spAutoFit/>
          </a:bodyPr>
          <a:lstStyle/>
          <a:p>
            <a:r>
              <a:rPr lang="en-US" altLang="zh-TW" sz="1200" dirty="0" smtClean="0">
                <a:cs typeface="Arial" pitchFamily="34" charset="0"/>
              </a:rPr>
              <a:t>1. When </a:t>
            </a:r>
            <a:r>
              <a:rPr lang="en-US" altLang="zh-TW" sz="1200" dirty="0">
                <a:cs typeface="Arial" pitchFamily="34" charset="0"/>
              </a:rPr>
              <a:t>a newer version of </a:t>
            </a:r>
            <a:r>
              <a:rPr lang="en-US" altLang="zh-TW" sz="1200" dirty="0" err="1">
                <a:cs typeface="Arial" pitchFamily="34" charset="0"/>
              </a:rPr>
              <a:t>mydlink</a:t>
            </a:r>
            <a:r>
              <a:rPr lang="en-US" altLang="zh-TW" sz="1200" dirty="0">
                <a:cs typeface="Arial" pitchFamily="34" charset="0"/>
              </a:rPr>
              <a:t> Lite is detected, popup a dialog to alert user.</a:t>
            </a:r>
          </a:p>
          <a:p>
            <a:pPr marL="685800" lvl="1" indent="-228600">
              <a:buAutoNum type="alphaLcParenBoth"/>
            </a:pPr>
            <a:r>
              <a:rPr lang="en-US" altLang="zh-TW" sz="1200" dirty="0" smtClean="0">
                <a:cs typeface="Arial" pitchFamily="34" charset="0"/>
              </a:rPr>
              <a:t> If </a:t>
            </a:r>
            <a:r>
              <a:rPr lang="en-US" altLang="zh-TW" sz="1200" dirty="0">
                <a:cs typeface="Arial" pitchFamily="34" charset="0"/>
              </a:rPr>
              <a:t>force upgrade, tap “OK” to exit </a:t>
            </a:r>
            <a:r>
              <a:rPr lang="en-US" altLang="zh-TW" sz="1200" dirty="0" smtClean="0">
                <a:cs typeface="Arial" pitchFamily="34" charset="0"/>
              </a:rPr>
              <a:t>app.</a:t>
            </a:r>
          </a:p>
          <a:p>
            <a:pPr marL="685800" lvl="1" indent="-228600">
              <a:buAutoNum type="alphaLcParenBoth"/>
            </a:pPr>
            <a:r>
              <a:rPr lang="en-US" altLang="zh-TW" sz="1200" dirty="0" smtClean="0">
                <a:cs typeface="Arial" pitchFamily="34" charset="0"/>
              </a:rPr>
              <a:t> If </a:t>
            </a:r>
            <a:r>
              <a:rPr lang="en-US" altLang="zh-TW" sz="1200" dirty="0">
                <a:cs typeface="Arial" pitchFamily="34" charset="0"/>
              </a:rPr>
              <a:t>not force upgrade, tap “OK” to continue using app</a:t>
            </a:r>
            <a:r>
              <a:rPr lang="en-US" altLang="zh-TW" sz="1200" dirty="0" smtClean="0">
                <a:cs typeface="Arial" pitchFamily="34" charset="0"/>
              </a:rPr>
              <a:t>.</a:t>
            </a:r>
            <a:endParaRPr lang="zh-TW" altLang="en-US" sz="1200" dirty="0">
              <a:cs typeface="Arial" pitchFamily="34" charset="0"/>
            </a:endParaRPr>
          </a:p>
        </p:txBody>
      </p:sp>
      <p:pic>
        <p:nvPicPr>
          <p:cNvPr id="5222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1006"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S2.2.2 Newer Version Needed</a:t>
            </a:r>
            <a:endParaRPr lang="zh-TW" altLang="en-US" b="1" dirty="0">
              <a:solidFill>
                <a:schemeClr val="tx1"/>
              </a:solidFill>
            </a:endParaRPr>
          </a:p>
        </p:txBody>
      </p:sp>
    </p:spTree>
    <p:extLst>
      <p:ext uri="{BB962C8B-B14F-4D97-AF65-F5344CB8AC3E}">
        <p14:creationId xmlns:p14="http://schemas.microsoft.com/office/powerpoint/2010/main" val="23249988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solidFill>
                  <a:schemeClr val="tx1"/>
                </a:solidFill>
                <a:latin typeface="Arial" pitchFamily="34" charset="0"/>
                <a:cs typeface="Arial" pitchFamily="34" charset="0"/>
              </a:rPr>
              <a:t>S3 Device List</a:t>
            </a:r>
          </a:p>
        </p:txBody>
      </p:sp>
    </p:spTree>
    <p:extLst>
      <p:ext uri="{BB962C8B-B14F-4D97-AF65-F5344CB8AC3E}">
        <p14:creationId xmlns:p14="http://schemas.microsoft.com/office/powerpoint/2010/main" val="12828955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502817" y="454360"/>
            <a:ext cx="8138364"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字版面配置區 7"/>
          <p:cNvSpPr txBox="1">
            <a:spLocks/>
          </p:cNvSpPr>
          <p:nvPr/>
        </p:nvSpPr>
        <p:spPr>
          <a:xfrm>
            <a:off x="-1" y="4783504"/>
            <a:ext cx="9144001" cy="1566774"/>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buFont typeface="+mj-lt"/>
              <a:buAutoNum type="arabicPeriod"/>
            </a:pPr>
            <a:r>
              <a:rPr lang="en-US" altLang="zh-TW" sz="1200" dirty="0">
                <a:solidFill>
                  <a:srgbClr val="FF0000"/>
                </a:solidFill>
                <a:cs typeface="Arial" pitchFamily="34" charset="0"/>
              </a:rPr>
              <a:t>Feature: </a:t>
            </a:r>
            <a:r>
              <a:rPr lang="en-US" altLang="zh-TW" sz="1200" dirty="0" smtClean="0">
                <a:solidFill>
                  <a:srgbClr val="FF0000"/>
                </a:solidFill>
                <a:cs typeface="Arial" pitchFamily="34" charset="0"/>
              </a:rPr>
              <a:t>NONE</a:t>
            </a:r>
          </a:p>
          <a:p>
            <a:pPr marL="228600" lvl="0" indent="-228600">
              <a:buFont typeface="+mj-lt"/>
              <a:buAutoNum type="arabicPeriod"/>
            </a:pPr>
            <a:r>
              <a:rPr lang="en-US" altLang="zh-TW" sz="1200" dirty="0" smtClean="0">
                <a:cs typeface="Arial" pitchFamily="34" charset="0"/>
              </a:rPr>
              <a:t>One </a:t>
            </a:r>
            <a:r>
              <a:rPr lang="en-US" altLang="zh-TW" sz="1200" dirty="0">
                <a:cs typeface="Arial" pitchFamily="34" charset="0"/>
              </a:rPr>
              <a:t>feature </a:t>
            </a:r>
            <a:r>
              <a:rPr lang="en-US" altLang="zh-TW" sz="1200" dirty="0" smtClean="0">
                <a:cs typeface="Arial" pitchFamily="34" charset="0"/>
              </a:rPr>
              <a:t>uses </a:t>
            </a:r>
            <a:r>
              <a:rPr lang="en-US" altLang="zh-TW" sz="1200" dirty="0">
                <a:cs typeface="Arial" pitchFamily="34" charset="0"/>
              </a:rPr>
              <a:t>one </a:t>
            </a:r>
            <a:r>
              <a:rPr lang="en-US" altLang="zh-TW" sz="1200" dirty="0" smtClean="0">
                <a:cs typeface="Arial" pitchFamily="34" charset="0"/>
              </a:rPr>
              <a:t>or tow rows in one page to </a:t>
            </a:r>
            <a:r>
              <a:rPr lang="en-US" altLang="zh-TW" sz="1200" dirty="0">
                <a:cs typeface="Arial" pitchFamily="34" charset="0"/>
              </a:rPr>
              <a:t>introduce, if content is </a:t>
            </a:r>
            <a:r>
              <a:rPr lang="en-US" altLang="zh-TW" sz="1200" dirty="0" smtClean="0">
                <a:cs typeface="Arial" pitchFamily="34" charset="0"/>
              </a:rPr>
              <a:t>longer then one page, please set the content in the next row. The number could put one or two full rows in one page. But please set a part of next row in the same page to prompt user to scroll left and right to read. </a:t>
            </a:r>
            <a:endParaRPr lang="en-US" altLang="zh-TW" sz="1200" dirty="0">
              <a:cs typeface="Arial" pitchFamily="34" charset="0"/>
            </a:endParaRPr>
          </a:p>
        </p:txBody>
      </p:sp>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S3.1 </a:t>
            </a:r>
            <a:r>
              <a:rPr lang="en-US" altLang="zh-TW" b="1" dirty="0">
                <a:solidFill>
                  <a:schemeClr val="tx1"/>
                </a:solidFill>
              </a:rPr>
              <a:t>Special Features Available </a:t>
            </a:r>
            <a:endParaRPr lang="zh-TW" altLang="en-US" b="1" dirty="0">
              <a:solidFill>
                <a:schemeClr val="tx1"/>
              </a:solidFill>
            </a:endParaRPr>
          </a:p>
        </p:txBody>
      </p:sp>
      <p:cxnSp>
        <p:nvCxnSpPr>
          <p:cNvPr id="5" name="直線單箭頭接點 4"/>
          <p:cNvCxnSpPr>
            <a:stCxn id="6" idx="3"/>
          </p:cNvCxnSpPr>
          <p:nvPr/>
        </p:nvCxnSpPr>
        <p:spPr>
          <a:xfrm>
            <a:off x="577401" y="665444"/>
            <a:ext cx="322191"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35496" y="485424"/>
            <a:ext cx="541905"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S1</a:t>
            </a:r>
          </a:p>
        </p:txBody>
      </p:sp>
    </p:spTree>
    <p:extLst>
      <p:ext uri="{BB962C8B-B14F-4D97-AF65-F5344CB8AC3E}">
        <p14:creationId xmlns:p14="http://schemas.microsoft.com/office/powerpoint/2010/main" val="3460180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solidFill>
                  <a:srgbClr val="FF0000"/>
                </a:solidFill>
                <a:cs typeface="Arial" pitchFamily="34" charset="0"/>
              </a:rPr>
              <a:t>Feature</a:t>
            </a:r>
            <a:r>
              <a:rPr lang="en-US" altLang="zh-TW" sz="1200" dirty="0">
                <a:solidFill>
                  <a:srgbClr val="FF0000"/>
                </a:solidFill>
                <a:cs typeface="Arial" pitchFamily="34" charset="0"/>
              </a:rPr>
              <a:t>: </a:t>
            </a:r>
            <a:r>
              <a:rPr lang="en-US" altLang="zh-TW" sz="1200" dirty="0" smtClean="0">
                <a:solidFill>
                  <a:srgbClr val="FF0000"/>
                </a:solidFill>
                <a:cs typeface="Arial" pitchFamily="34" charset="0"/>
              </a:rPr>
              <a:t>Refresh.</a:t>
            </a:r>
          </a:p>
          <a:p>
            <a:pPr marL="228600" indent="-228600">
              <a:buFont typeface="Arial" pitchFamily="34" charset="0"/>
              <a:buAutoNum type="arabicPeriod"/>
            </a:pPr>
            <a:r>
              <a:rPr lang="en-US" altLang="zh-TW" sz="1200" dirty="0">
                <a:cs typeface="Arial" pitchFamily="34" charset="0"/>
              </a:rPr>
              <a:t>The features are shown from middle which following the window 8 system definition.</a:t>
            </a:r>
          </a:p>
          <a:p>
            <a:pPr marL="228600" indent="-228600">
              <a:buAutoNum type="arabicPeriod"/>
            </a:pPr>
            <a:r>
              <a:rPr lang="en-US" altLang="zh-TW" sz="1200" dirty="0" smtClean="0">
                <a:cs typeface="Arial" pitchFamily="34" charset="0"/>
              </a:rPr>
              <a:t>Tap “Refresh”: refresh the condition of list.</a:t>
            </a:r>
          </a:p>
          <a:p>
            <a:pPr marL="228600" indent="-228600">
              <a:buFont typeface="+mj-lt"/>
              <a:buAutoNum type="arabicPeriod"/>
            </a:pPr>
            <a:r>
              <a:rPr lang="en-US" altLang="zh-TW" sz="1200" dirty="0" smtClean="0">
                <a:cs typeface="Arial" pitchFamily="34" charset="0"/>
              </a:rPr>
              <a:t>Each device has online/offline changed status. Online first and Offline after. Default listing order: (1) Camera  </a:t>
            </a:r>
            <a:r>
              <a:rPr lang="en-US" altLang="zh-TW" sz="1200" dirty="0">
                <a:cs typeface="Arial" pitchFamily="34" charset="0"/>
              </a:rPr>
              <a:t>to Camera live </a:t>
            </a:r>
            <a:r>
              <a:rPr lang="en-US" altLang="zh-TW" sz="1200" dirty="0" smtClean="0">
                <a:cs typeface="Arial" pitchFamily="34" charset="0"/>
              </a:rPr>
              <a:t>view ( S4 ), (2) Router </a:t>
            </a:r>
            <a:r>
              <a:rPr lang="en-US" altLang="zh-TW" sz="1200" dirty="0">
                <a:cs typeface="Arial" pitchFamily="34" charset="0"/>
              </a:rPr>
              <a:t>to router </a:t>
            </a:r>
            <a:r>
              <a:rPr lang="en-US" altLang="zh-TW" sz="1200" dirty="0" smtClean="0">
                <a:cs typeface="Arial" pitchFamily="34" charset="0"/>
              </a:rPr>
              <a:t>view ( S6 ), (3) NVR </a:t>
            </a:r>
            <a:r>
              <a:rPr lang="en-US" altLang="zh-TW" sz="1200" dirty="0">
                <a:cs typeface="Arial" pitchFamily="34" charset="0"/>
              </a:rPr>
              <a:t>to NVR sign-in </a:t>
            </a:r>
            <a:r>
              <a:rPr lang="en-US" altLang="zh-TW" sz="1200" dirty="0" smtClean="0">
                <a:cs typeface="Arial" pitchFamily="34" charset="0"/>
              </a:rPr>
              <a:t>view ( S5 ), (4) Unknown device ( un-tap-able ); </a:t>
            </a:r>
            <a:r>
              <a:rPr lang="en-US" altLang="zh-TW" sz="1200" dirty="0">
                <a:cs typeface="Arial" pitchFamily="34" charset="0"/>
              </a:rPr>
              <a:t>the difference of </a:t>
            </a:r>
            <a:r>
              <a:rPr lang="en-US" altLang="zh-TW" sz="1200" dirty="0" smtClean="0">
                <a:cs typeface="Arial" pitchFamily="34" charset="0"/>
              </a:rPr>
              <a:t>device </a:t>
            </a:r>
            <a:r>
              <a:rPr lang="en-US" altLang="zh-TW" sz="1200" dirty="0">
                <a:cs typeface="Arial" pitchFamily="34" charset="0"/>
              </a:rPr>
              <a:t>is defined by VD.</a:t>
            </a:r>
          </a:p>
          <a:p>
            <a:pPr marL="228600" indent="-228600">
              <a:spcBef>
                <a:spcPts val="0"/>
              </a:spcBef>
              <a:buFont typeface="+mj-lt"/>
              <a:buAutoNum type="arabicPeriod"/>
              <a:defRPr/>
            </a:pPr>
            <a:r>
              <a:rPr lang="en-US" altLang="zh-TW" sz="1200" dirty="0" smtClean="0">
                <a:cs typeface="Arial" pitchFamily="34" charset="0"/>
              </a:rPr>
              <a:t>Offline device</a:t>
            </a:r>
            <a:r>
              <a:rPr lang="en-US" altLang="zh-TW" sz="1200" dirty="0" smtClean="0">
                <a:cs typeface="Arial" pitchFamily="34" charset="0"/>
                <a:sym typeface="Wingdings" pitchFamily="2" charset="2"/>
              </a:rPr>
              <a:t>: (1) </a:t>
            </a:r>
            <a:r>
              <a:rPr lang="en-US" altLang="zh-TW" sz="1200" dirty="0" smtClean="0">
                <a:cs typeface="Arial" pitchFamily="34" charset="0"/>
              </a:rPr>
              <a:t>different Visual Design with online device (2) disable (3) </a:t>
            </a:r>
            <a:r>
              <a:rPr lang="en-US" altLang="zh-TW" sz="1200" dirty="0">
                <a:cs typeface="Arial" pitchFamily="34" charset="0"/>
              </a:rPr>
              <a:t>un-tap-able </a:t>
            </a:r>
            <a:endParaRPr lang="en-US" altLang="zh-TW" sz="1200" dirty="0" smtClean="0">
              <a:cs typeface="Arial" pitchFamily="34" charset="0"/>
            </a:endParaRPr>
          </a:p>
          <a:p>
            <a:pPr marL="228600" indent="-228600">
              <a:spcBef>
                <a:spcPts val="0"/>
              </a:spcBef>
              <a:buFont typeface="+mj-lt"/>
              <a:buAutoNum type="arabicPeriod"/>
              <a:defRPr/>
            </a:pPr>
            <a:r>
              <a:rPr lang="en-US" altLang="zh-TW" sz="1200" dirty="0" smtClean="0"/>
              <a:t>There are  two kinds of News: (1) Unread, (2) History, show these different kinds of News with different Visual Design.</a:t>
            </a:r>
          </a:p>
          <a:p>
            <a:pPr marL="228600" indent="-228600">
              <a:spcBef>
                <a:spcPts val="0"/>
              </a:spcBef>
              <a:buFont typeface="+mj-lt"/>
              <a:buAutoNum type="arabicPeriod"/>
              <a:defRPr/>
            </a:pPr>
            <a:r>
              <a:rPr lang="en-US" altLang="zh-TW" sz="1200" dirty="0" smtClean="0"/>
              <a:t>There are three kinds of Apps: (1) Existing app, (2) Not Installed, (3) Coming Soon</a:t>
            </a:r>
            <a:r>
              <a:rPr lang="en-US" altLang="zh-TW" sz="1200" dirty="0"/>
              <a:t>, show these different kinds of News with different Visual Design.</a:t>
            </a:r>
          </a:p>
        </p:txBody>
      </p:sp>
      <p:pic>
        <p:nvPicPr>
          <p:cNvPr id="1027"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924057" y="454360"/>
            <a:ext cx="7295884"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S3.2 Main Page</a:t>
            </a:r>
            <a:endParaRPr lang="zh-TW" altLang="en-US" b="1" dirty="0">
              <a:solidFill>
                <a:schemeClr val="tx1"/>
              </a:solidFill>
            </a:endParaRPr>
          </a:p>
        </p:txBody>
      </p:sp>
      <p:sp>
        <p:nvSpPr>
          <p:cNvPr id="6" name="向右箭號 5"/>
          <p:cNvSpPr/>
          <p:nvPr/>
        </p:nvSpPr>
        <p:spPr>
          <a:xfrm flipH="1">
            <a:off x="7826008" y="4347688"/>
            <a:ext cx="407582" cy="2406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 name="直線單箭頭接點 8"/>
          <p:cNvCxnSpPr/>
          <p:nvPr/>
        </p:nvCxnSpPr>
        <p:spPr>
          <a:xfrm flipH="1">
            <a:off x="8043447" y="3257688"/>
            <a:ext cx="588297"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8269355" y="3068960"/>
            <a:ext cx="806405" cy="432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a:t>
            </a:r>
            <a:endParaRPr lang="zh-TW" altLang="en-US" sz="1200" dirty="0"/>
          </a:p>
        </p:txBody>
      </p:sp>
      <p:cxnSp>
        <p:nvCxnSpPr>
          <p:cNvPr id="13" name="直線單箭頭接點 12"/>
          <p:cNvCxnSpPr/>
          <p:nvPr/>
        </p:nvCxnSpPr>
        <p:spPr>
          <a:xfrm flipH="1">
            <a:off x="5220072" y="1817528"/>
            <a:ext cx="3417121"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4" name="圓角矩形 13"/>
          <p:cNvSpPr/>
          <p:nvPr/>
        </p:nvSpPr>
        <p:spPr>
          <a:xfrm>
            <a:off x="8274803" y="1628800"/>
            <a:ext cx="806405" cy="432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S3.4</a:t>
            </a:r>
            <a:endParaRPr lang="zh-TW" altLang="en-US" sz="1200" dirty="0"/>
          </a:p>
        </p:txBody>
      </p:sp>
      <p:cxnSp>
        <p:nvCxnSpPr>
          <p:cNvPr id="16" name="直線單箭頭接點 15"/>
          <p:cNvCxnSpPr/>
          <p:nvPr/>
        </p:nvCxnSpPr>
        <p:spPr>
          <a:xfrm flipH="1">
            <a:off x="6928632" y="2537608"/>
            <a:ext cx="170169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7" name="圓角矩形 16"/>
          <p:cNvSpPr/>
          <p:nvPr/>
        </p:nvSpPr>
        <p:spPr>
          <a:xfrm>
            <a:off x="8267940" y="2348880"/>
            <a:ext cx="806405" cy="432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S3.5</a:t>
            </a:r>
          </a:p>
        </p:txBody>
      </p:sp>
      <p:cxnSp>
        <p:nvCxnSpPr>
          <p:cNvPr id="19" name="直線單箭頭接點 18"/>
          <p:cNvCxnSpPr/>
          <p:nvPr/>
        </p:nvCxnSpPr>
        <p:spPr>
          <a:xfrm flipH="1">
            <a:off x="7596336" y="778352"/>
            <a:ext cx="103997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0" name="圓角矩形 19"/>
          <p:cNvSpPr/>
          <p:nvPr/>
        </p:nvSpPr>
        <p:spPr>
          <a:xfrm>
            <a:off x="8246628" y="589624"/>
            <a:ext cx="870076"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err="1" smtClean="0"/>
              <a:t>mydlink</a:t>
            </a:r>
            <a:r>
              <a:rPr lang="en-US" altLang="zh-TW" sz="1200" dirty="0" smtClean="0"/>
              <a:t> logo</a:t>
            </a:r>
            <a:endParaRPr lang="zh-TW" altLang="en-US" sz="1200" dirty="0"/>
          </a:p>
        </p:txBody>
      </p:sp>
      <p:cxnSp>
        <p:nvCxnSpPr>
          <p:cNvPr id="4" name="直線接點 3"/>
          <p:cNvCxnSpPr/>
          <p:nvPr/>
        </p:nvCxnSpPr>
        <p:spPr>
          <a:xfrm>
            <a:off x="227137" y="4328012"/>
            <a:ext cx="8064896" cy="0"/>
          </a:xfrm>
          <a:prstGeom prst="line">
            <a:avLst/>
          </a:prstGeom>
        </p:spPr>
        <p:style>
          <a:lnRef idx="1">
            <a:schemeClr val="accent2"/>
          </a:lnRef>
          <a:fillRef idx="0">
            <a:schemeClr val="accent2"/>
          </a:fillRef>
          <a:effectRef idx="0">
            <a:schemeClr val="accent2"/>
          </a:effectRef>
          <a:fontRef idx="minor">
            <a:schemeClr val="tx1"/>
          </a:fontRef>
        </p:style>
      </p:cxnSp>
      <p:sp>
        <p:nvSpPr>
          <p:cNvPr id="21" name="圓角矩形 20"/>
          <p:cNvSpPr/>
          <p:nvPr/>
        </p:nvSpPr>
        <p:spPr>
          <a:xfrm>
            <a:off x="8299495" y="4104368"/>
            <a:ext cx="781418"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Screen Line</a:t>
            </a:r>
            <a:endParaRPr lang="zh-TW" altLang="en-US" sz="1200" dirty="0"/>
          </a:p>
        </p:txBody>
      </p:sp>
      <p:sp>
        <p:nvSpPr>
          <p:cNvPr id="3" name="向下箭號 2"/>
          <p:cNvSpPr/>
          <p:nvPr/>
        </p:nvSpPr>
        <p:spPr>
          <a:xfrm flipV="1">
            <a:off x="611560" y="4347688"/>
            <a:ext cx="240489" cy="42667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18" name="直線接點 17"/>
          <p:cNvCxnSpPr>
            <a:endCxn id="22" idx="0"/>
          </p:cNvCxnSpPr>
          <p:nvPr/>
        </p:nvCxnSpPr>
        <p:spPr>
          <a:xfrm>
            <a:off x="7812360" y="454360"/>
            <a:ext cx="0" cy="4383736"/>
          </a:xfrm>
          <a:prstGeom prst="line">
            <a:avLst/>
          </a:prstGeom>
        </p:spPr>
        <p:style>
          <a:lnRef idx="1">
            <a:schemeClr val="accent2"/>
          </a:lnRef>
          <a:fillRef idx="0">
            <a:schemeClr val="accent2"/>
          </a:fillRef>
          <a:effectRef idx="0">
            <a:schemeClr val="accent2"/>
          </a:effectRef>
          <a:fontRef idx="minor">
            <a:schemeClr val="tx1"/>
          </a:fontRef>
        </p:style>
      </p:cxnSp>
      <p:sp>
        <p:nvSpPr>
          <p:cNvPr id="22" name="圓角矩形 21"/>
          <p:cNvSpPr/>
          <p:nvPr/>
        </p:nvSpPr>
        <p:spPr>
          <a:xfrm>
            <a:off x="7421651" y="4838096"/>
            <a:ext cx="781418"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Screen Line</a:t>
            </a:r>
            <a:endParaRPr lang="zh-TW" altLang="en-US" sz="1200" dirty="0"/>
          </a:p>
        </p:txBody>
      </p:sp>
      <p:cxnSp>
        <p:nvCxnSpPr>
          <p:cNvPr id="23" name="直線單箭頭接點 22"/>
          <p:cNvCxnSpPr>
            <a:stCxn id="24" idx="3"/>
          </p:cNvCxnSpPr>
          <p:nvPr/>
        </p:nvCxnSpPr>
        <p:spPr>
          <a:xfrm>
            <a:off x="855817" y="1664804"/>
            <a:ext cx="475823"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4" name="圓角矩形 23"/>
          <p:cNvSpPr/>
          <p:nvPr/>
        </p:nvSpPr>
        <p:spPr>
          <a:xfrm>
            <a:off x="49412" y="1268760"/>
            <a:ext cx="806405" cy="79208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S4.1.1/ S5.1/ S6.1.1</a:t>
            </a:r>
            <a:endParaRPr lang="zh-TW" altLang="en-US" sz="1200" dirty="0"/>
          </a:p>
        </p:txBody>
      </p:sp>
      <p:sp>
        <p:nvSpPr>
          <p:cNvPr id="31" name="五角星形 30"/>
          <p:cNvSpPr/>
          <p:nvPr/>
        </p:nvSpPr>
        <p:spPr>
          <a:xfrm>
            <a:off x="0" y="0"/>
            <a:ext cx="622553" cy="609532"/>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508636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0892" y="454360"/>
            <a:ext cx="768389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S3.3.1 Main Page/ Device/ No </a:t>
            </a:r>
            <a:r>
              <a:rPr lang="en-US" altLang="zh-TW" b="1" dirty="0">
                <a:solidFill>
                  <a:schemeClr val="tx1"/>
                </a:solidFill>
              </a:rPr>
              <a:t>device under this </a:t>
            </a:r>
            <a:r>
              <a:rPr lang="en-US" altLang="zh-TW" b="1" dirty="0" smtClean="0">
                <a:solidFill>
                  <a:schemeClr val="tx1"/>
                </a:solidFill>
              </a:rPr>
              <a:t>account</a:t>
            </a:r>
            <a:endParaRPr lang="zh-TW" altLang="en-US" b="1" dirty="0">
              <a:solidFill>
                <a:schemeClr val="tx1"/>
              </a:solidFill>
            </a:endParaRPr>
          </a:p>
        </p:txBody>
      </p:sp>
      <p:cxnSp>
        <p:nvCxnSpPr>
          <p:cNvPr id="4" name="直線單箭頭接點 3"/>
          <p:cNvCxnSpPr>
            <a:stCxn id="5" idx="3"/>
          </p:cNvCxnSpPr>
          <p:nvPr/>
        </p:nvCxnSpPr>
        <p:spPr>
          <a:xfrm>
            <a:off x="855817" y="1952836"/>
            <a:ext cx="381927"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5" name="圓角矩形 4"/>
          <p:cNvSpPr/>
          <p:nvPr/>
        </p:nvSpPr>
        <p:spPr>
          <a:xfrm>
            <a:off x="49412" y="1772816"/>
            <a:ext cx="806405"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S3.6.2a</a:t>
            </a:r>
            <a:endParaRPr lang="zh-TW" altLang="en-US" sz="1400" dirty="0"/>
          </a:p>
        </p:txBody>
      </p:sp>
      <p:sp>
        <p:nvSpPr>
          <p:cNvPr id="11"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solidFill>
                  <a:srgbClr val="FF0000"/>
                </a:solidFill>
                <a:cs typeface="Arial" pitchFamily="34" charset="0"/>
              </a:rPr>
              <a:t>Feature</a:t>
            </a:r>
            <a:r>
              <a:rPr lang="en-US" altLang="zh-TW" sz="1200" dirty="0">
                <a:solidFill>
                  <a:srgbClr val="FF0000"/>
                </a:solidFill>
                <a:cs typeface="Arial" pitchFamily="34" charset="0"/>
              </a:rPr>
              <a:t>: </a:t>
            </a:r>
            <a:r>
              <a:rPr lang="en-US" altLang="zh-TW" sz="1200" dirty="0" smtClean="0">
                <a:solidFill>
                  <a:srgbClr val="FF0000"/>
                </a:solidFill>
                <a:cs typeface="Arial" pitchFamily="34" charset="0"/>
              </a:rPr>
              <a:t>Refresh.</a:t>
            </a:r>
            <a:endParaRPr lang="en-US" altLang="zh-TW" sz="1200" dirty="0">
              <a:solidFill>
                <a:schemeClr val="accent2"/>
              </a:solidFill>
              <a:cs typeface="Arial" pitchFamily="34" charset="0"/>
            </a:endParaRPr>
          </a:p>
          <a:p>
            <a:pPr marL="228600" indent="-228600">
              <a:buAutoNum type="arabicPeriod"/>
            </a:pPr>
            <a:r>
              <a:rPr lang="en-US" altLang="zh-TW" sz="1200" dirty="0" smtClean="0">
                <a:cs typeface="Arial" pitchFamily="34" charset="0"/>
              </a:rPr>
              <a:t>Tap “Refresh”: refresh the condition of list.</a:t>
            </a:r>
          </a:p>
          <a:p>
            <a:pPr marL="228600" lvl="0" indent="-228600">
              <a:buFont typeface="+mj-lt"/>
              <a:buAutoNum type="arabicPeriod"/>
            </a:pPr>
            <a:r>
              <a:rPr lang="en-US" altLang="zh-TW" sz="1200" dirty="0" smtClean="0">
                <a:cs typeface="Arial" pitchFamily="34" charset="0"/>
              </a:rPr>
              <a:t>Tap the section of “There is no device…”, go to S3.6.2a.</a:t>
            </a:r>
          </a:p>
        </p:txBody>
      </p:sp>
    </p:spTree>
    <p:extLst>
      <p:ext uri="{BB962C8B-B14F-4D97-AF65-F5344CB8AC3E}">
        <p14:creationId xmlns:p14="http://schemas.microsoft.com/office/powerpoint/2010/main" val="84971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0" y="4797152"/>
            <a:ext cx="9144000" cy="2060848"/>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solidFill>
                  <a:srgbClr val="FF0000"/>
                </a:solidFill>
                <a:cs typeface="Arial" pitchFamily="34" charset="0"/>
              </a:rPr>
              <a:t>Features’ order: “Rename” </a:t>
            </a:r>
            <a:r>
              <a:rPr lang="en-US" altLang="zh-TW" sz="1200" b="1" dirty="0">
                <a:solidFill>
                  <a:srgbClr val="FF0000"/>
                </a:solidFill>
              </a:rPr>
              <a:t>[only happen in Camera Live View</a:t>
            </a:r>
            <a:r>
              <a:rPr lang="en-US" altLang="zh-TW" sz="1200" b="1" dirty="0" smtClean="0">
                <a:solidFill>
                  <a:srgbClr val="FF0000"/>
                </a:solidFill>
              </a:rPr>
              <a:t>]</a:t>
            </a:r>
            <a:r>
              <a:rPr lang="en-US" altLang="zh-TW" sz="1200" dirty="0" smtClean="0">
                <a:solidFill>
                  <a:srgbClr val="FF0000"/>
                </a:solidFill>
                <a:cs typeface="Arial" pitchFamily="34" charset="0"/>
                <a:sym typeface="Wingdings" pitchFamily="2" charset="2"/>
              </a:rPr>
              <a:t> </a:t>
            </a:r>
            <a:r>
              <a:rPr lang="en-US" altLang="zh-TW" sz="1200" strike="sngStrike" dirty="0" smtClean="0">
                <a:solidFill>
                  <a:srgbClr val="FF0000"/>
                </a:solidFill>
                <a:cs typeface="Arial" pitchFamily="34" charset="0"/>
              </a:rPr>
              <a:t>“Pin to start” </a:t>
            </a:r>
            <a:r>
              <a:rPr lang="en-US" altLang="zh-TW" sz="1200" dirty="0" smtClean="0">
                <a:solidFill>
                  <a:srgbClr val="FF0000"/>
                </a:solidFill>
                <a:cs typeface="Arial" pitchFamily="34" charset="0"/>
                <a:sym typeface="Wingdings" pitchFamily="2" charset="2"/>
              </a:rPr>
              <a:t> other features are defined by device</a:t>
            </a:r>
            <a:r>
              <a:rPr lang="en-US" altLang="zh-TW" sz="1200" dirty="0" smtClean="0">
                <a:solidFill>
                  <a:srgbClr val="FF0000"/>
                </a:solidFill>
                <a:cs typeface="Arial" pitchFamily="34" charset="0"/>
              </a:rPr>
              <a:t>. </a:t>
            </a:r>
            <a:endParaRPr lang="en-US" altLang="zh-TW" sz="1200" dirty="0" smtClean="0">
              <a:solidFill>
                <a:schemeClr val="accent2"/>
              </a:solidFill>
              <a:cs typeface="Arial" pitchFamily="34" charset="0"/>
            </a:endParaRPr>
          </a:p>
          <a:p>
            <a:pPr marL="228600" indent="-228600">
              <a:buAutoNum type="arabicPeriod"/>
            </a:pPr>
            <a:r>
              <a:rPr lang="en-US" altLang="zh-TW" sz="1200" dirty="0" smtClean="0">
                <a:cs typeface="Arial" pitchFamily="34" charset="0"/>
              </a:rPr>
              <a:t>Tap </a:t>
            </a:r>
            <a:r>
              <a:rPr lang="en-US" altLang="zh-TW" sz="1200" dirty="0">
                <a:cs typeface="Arial" pitchFamily="34" charset="0"/>
              </a:rPr>
              <a:t>“Rename”, go to </a:t>
            </a:r>
            <a:r>
              <a:rPr lang="en-US" altLang="zh-TW" sz="1200" dirty="0" smtClean="0">
                <a:cs typeface="Arial" pitchFamily="34" charset="0"/>
              </a:rPr>
              <a:t>S3-3-3</a:t>
            </a:r>
          </a:p>
          <a:p>
            <a:pPr marL="228600" indent="-228600">
              <a:buAutoNum type="arabicPeriod"/>
            </a:pPr>
            <a:r>
              <a:rPr lang="en-US" altLang="zh-TW" sz="1200" strike="sngStrike" dirty="0" smtClean="0"/>
              <a:t>Tap </a:t>
            </a:r>
            <a:r>
              <a:rPr lang="en-US" altLang="zh-TW" sz="1200" strike="sngStrike" dirty="0"/>
              <a:t>“Pin to start” to create shortcut in main page, and:</a:t>
            </a:r>
          </a:p>
          <a:p>
            <a:pPr marL="685800" lvl="1" indent="-228600">
              <a:buAutoNum type="alphaLcParenBoth"/>
            </a:pPr>
            <a:r>
              <a:rPr lang="en-US" altLang="zh-TW" strike="sngStrike" dirty="0"/>
              <a:t>If sign in, go to main page directly.</a:t>
            </a:r>
          </a:p>
          <a:p>
            <a:pPr marL="685800" lvl="1" indent="-228600">
              <a:buAutoNum type="alphaLcParenBoth"/>
            </a:pPr>
            <a:r>
              <a:rPr lang="en-US" altLang="zh-TW" strike="sngStrike" dirty="0"/>
              <a:t>If not sign in, go to sign in </a:t>
            </a:r>
            <a:r>
              <a:rPr lang="en-US" altLang="zh-TW" strike="sngStrike" dirty="0" smtClean="0"/>
              <a:t>page.</a:t>
            </a:r>
          </a:p>
        </p:txBody>
      </p:sp>
      <p:pic>
        <p:nvPicPr>
          <p:cNvPr id="307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125078" y="454360"/>
            <a:ext cx="6893844" cy="4319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S3.3.2 </a:t>
            </a:r>
            <a:r>
              <a:rPr lang="en-US" altLang="zh-TW" b="1" dirty="0">
                <a:solidFill>
                  <a:schemeClr val="tx1"/>
                </a:solidFill>
              </a:rPr>
              <a:t>Main Page/ Device/ </a:t>
            </a:r>
            <a:r>
              <a:rPr lang="en-US" altLang="zh-TW" b="1" dirty="0" smtClean="0">
                <a:solidFill>
                  <a:schemeClr val="tx1"/>
                </a:solidFill>
              </a:rPr>
              <a:t>Rename </a:t>
            </a:r>
            <a:r>
              <a:rPr lang="en-US" altLang="zh-TW" b="1" dirty="0">
                <a:solidFill>
                  <a:schemeClr val="tx1"/>
                </a:solidFill>
              </a:rPr>
              <a:t>&amp; </a:t>
            </a:r>
            <a:r>
              <a:rPr lang="en-US" altLang="zh-TW" b="1" dirty="0" smtClean="0">
                <a:solidFill>
                  <a:schemeClr val="tx1"/>
                </a:solidFill>
              </a:rPr>
              <a:t>Pin</a:t>
            </a:r>
            <a:endParaRPr lang="zh-TW" altLang="en-US" b="1" dirty="0">
              <a:solidFill>
                <a:schemeClr val="tx1"/>
              </a:solidFill>
            </a:endParaRPr>
          </a:p>
        </p:txBody>
      </p:sp>
      <p:cxnSp>
        <p:nvCxnSpPr>
          <p:cNvPr id="11" name="直線接點 10"/>
          <p:cNvCxnSpPr/>
          <p:nvPr/>
        </p:nvCxnSpPr>
        <p:spPr>
          <a:xfrm>
            <a:off x="227137" y="4328012"/>
            <a:ext cx="8064896" cy="0"/>
          </a:xfrm>
          <a:prstGeom prst="line">
            <a:avLst/>
          </a:prstGeom>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8299495" y="4104368"/>
            <a:ext cx="781418"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Screen Line</a:t>
            </a:r>
            <a:endParaRPr lang="zh-TW" altLang="en-US" sz="1200" dirty="0"/>
          </a:p>
        </p:txBody>
      </p:sp>
      <p:sp>
        <p:nvSpPr>
          <p:cNvPr id="13" name="圓角矩形 12"/>
          <p:cNvSpPr/>
          <p:nvPr/>
        </p:nvSpPr>
        <p:spPr>
          <a:xfrm>
            <a:off x="56658" y="64347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5" name="直線單箭頭接點 4"/>
          <p:cNvCxnSpPr>
            <a:stCxn id="13" idx="3"/>
          </p:cNvCxnSpPr>
          <p:nvPr/>
        </p:nvCxnSpPr>
        <p:spPr>
          <a:xfrm>
            <a:off x="835762" y="823492"/>
            <a:ext cx="56788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08896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8514"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版面配置區 7"/>
          <p:cNvSpPr txBox="1">
            <a:spLocks/>
          </p:cNvSpPr>
          <p:nvPr/>
        </p:nvSpPr>
        <p:spPr>
          <a:xfrm>
            <a:off x="0" y="4774360"/>
            <a:ext cx="9143999"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solidFill>
                  <a:srgbClr val="FF0000"/>
                </a:solidFill>
                <a:cs typeface="Arial" pitchFamily="34" charset="0"/>
              </a:rPr>
              <a:t>Features’ order: “Rename” </a:t>
            </a:r>
            <a:r>
              <a:rPr lang="en-US" altLang="zh-TW" sz="1200" b="1" dirty="0">
                <a:solidFill>
                  <a:srgbClr val="FF0000"/>
                </a:solidFill>
              </a:rPr>
              <a:t>[only happen in Camera Live View]</a:t>
            </a:r>
            <a:r>
              <a:rPr lang="en-US" altLang="zh-TW" sz="1200" dirty="0">
                <a:solidFill>
                  <a:srgbClr val="FF0000"/>
                </a:solidFill>
                <a:cs typeface="Arial" pitchFamily="34" charset="0"/>
                <a:sym typeface="Wingdings" pitchFamily="2" charset="2"/>
              </a:rPr>
              <a:t> </a:t>
            </a:r>
            <a:r>
              <a:rPr lang="en-US" altLang="zh-TW" sz="1200" strike="sngStrike" dirty="0">
                <a:solidFill>
                  <a:srgbClr val="FF0000"/>
                </a:solidFill>
                <a:cs typeface="Arial" pitchFamily="34" charset="0"/>
              </a:rPr>
              <a:t>“Pin to start” </a:t>
            </a:r>
            <a:r>
              <a:rPr lang="en-US" altLang="zh-TW" sz="1200" dirty="0">
                <a:solidFill>
                  <a:srgbClr val="FF0000"/>
                </a:solidFill>
                <a:cs typeface="Arial" pitchFamily="34" charset="0"/>
                <a:sym typeface="Wingdings" pitchFamily="2" charset="2"/>
              </a:rPr>
              <a:t> other features are defined by device</a:t>
            </a:r>
            <a:r>
              <a:rPr lang="en-US" altLang="zh-TW" sz="1200" dirty="0">
                <a:solidFill>
                  <a:srgbClr val="FF0000"/>
                </a:solidFill>
                <a:cs typeface="Arial" pitchFamily="34" charset="0"/>
              </a:rPr>
              <a:t>. </a:t>
            </a:r>
            <a:endParaRPr lang="en-US" altLang="zh-TW" sz="1200" dirty="0">
              <a:solidFill>
                <a:schemeClr val="accent2"/>
              </a:solidFill>
              <a:cs typeface="Arial" pitchFamily="34" charset="0"/>
            </a:endParaRPr>
          </a:p>
          <a:p>
            <a:pPr marL="228600" indent="-228600">
              <a:buAutoNum type="arabicPeriod"/>
            </a:pPr>
            <a:r>
              <a:rPr lang="en-US" altLang="zh-TW" sz="1200" dirty="0" smtClean="0"/>
              <a:t>If user tap “Done” button </a:t>
            </a:r>
            <a:r>
              <a:rPr lang="en-US" altLang="zh-TW" sz="1200" dirty="0"/>
              <a:t>to save edit and close dialog </a:t>
            </a:r>
            <a:r>
              <a:rPr lang="en-US" altLang="zh-TW" sz="1200" dirty="0" smtClean="0"/>
              <a:t>up, if  tap outside the fly-out to </a:t>
            </a:r>
            <a:r>
              <a:rPr lang="en-US" altLang="zh-TW" sz="1200" dirty="0"/>
              <a:t>close </a:t>
            </a:r>
            <a:r>
              <a:rPr lang="en-US" altLang="zh-TW" sz="1200" dirty="0" smtClean="0"/>
              <a:t>fly-out without changing.</a:t>
            </a:r>
            <a:endParaRPr lang="en-US" altLang="zh-TW" sz="1200" dirty="0">
              <a:cs typeface="Arial" pitchFamily="34" charset="0"/>
            </a:endParaRPr>
          </a:p>
          <a:p>
            <a:pPr marL="228600" indent="-228600">
              <a:buAutoNum type="arabicPeriod"/>
            </a:pPr>
            <a:r>
              <a:rPr lang="en-US" altLang="zh-TW" sz="1200" dirty="0" smtClean="0"/>
              <a:t>Input box: (a) Show </a:t>
            </a:r>
            <a:r>
              <a:rPr lang="en-US" altLang="zh-TW" sz="1200" dirty="0"/>
              <a:t>current name in input box</a:t>
            </a:r>
            <a:r>
              <a:rPr lang="en-US" altLang="zh-TW" sz="1200" dirty="0" smtClean="0"/>
              <a:t>. (b</a:t>
            </a:r>
            <a:r>
              <a:rPr lang="en-US" altLang="zh-TW" sz="1200" dirty="0"/>
              <a:t>) Tap input box to edit device </a:t>
            </a:r>
            <a:r>
              <a:rPr lang="en-US" altLang="zh-TW" sz="1200" dirty="0" smtClean="0"/>
              <a:t>name.</a:t>
            </a:r>
            <a:r>
              <a:rPr lang="en-US" altLang="zh-TW" sz="1200" dirty="0"/>
              <a:t> </a:t>
            </a:r>
            <a:r>
              <a:rPr lang="en-US" altLang="zh-TW" sz="1200" dirty="0" smtClean="0"/>
              <a:t>(c) Show </a:t>
            </a:r>
            <a:r>
              <a:rPr lang="en-US" altLang="zh-TW" sz="1200" dirty="0"/>
              <a:t>rename limit </a:t>
            </a:r>
            <a:r>
              <a:rPr lang="en-US" altLang="zh-TW" sz="1200" dirty="0" smtClean="0"/>
              <a:t>up the input </a:t>
            </a:r>
            <a:r>
              <a:rPr lang="en-US" altLang="zh-TW" sz="1200" dirty="0"/>
              <a:t>box. </a:t>
            </a:r>
            <a:r>
              <a:rPr lang="en-US" altLang="zh-TW" sz="1200" dirty="0" smtClean="0"/>
              <a:t>(d) Can </a:t>
            </a:r>
            <a:r>
              <a:rPr lang="en-US" altLang="zh-TW" sz="1200" dirty="0"/>
              <a:t>not input Chinese. </a:t>
            </a:r>
            <a:endParaRPr lang="en-US" altLang="zh-TW" sz="1200" dirty="0" smtClean="0"/>
          </a:p>
        </p:txBody>
      </p:sp>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S3.3.3 </a:t>
            </a:r>
            <a:r>
              <a:rPr lang="en-US" altLang="zh-TW" b="1" dirty="0">
                <a:solidFill>
                  <a:schemeClr val="tx1"/>
                </a:solidFill>
              </a:rPr>
              <a:t>Main Page/ Device/ </a:t>
            </a:r>
            <a:r>
              <a:rPr lang="en-US" altLang="zh-TW" b="1" dirty="0" smtClean="0">
                <a:solidFill>
                  <a:schemeClr val="tx1"/>
                </a:solidFill>
              </a:rPr>
              <a:t>Rename </a:t>
            </a:r>
            <a:r>
              <a:rPr lang="en-US" altLang="zh-TW" b="1" dirty="0">
                <a:solidFill>
                  <a:schemeClr val="tx1"/>
                </a:solidFill>
              </a:rPr>
              <a:t>&amp; Pin/ </a:t>
            </a:r>
            <a:r>
              <a:rPr lang="en-US" altLang="zh-TW" b="1" dirty="0" smtClean="0">
                <a:solidFill>
                  <a:schemeClr val="tx1"/>
                </a:solidFill>
              </a:rPr>
              <a:t>Rename </a:t>
            </a:r>
            <a:r>
              <a:rPr lang="en-US" altLang="zh-TW" b="1" dirty="0" smtClean="0">
                <a:solidFill>
                  <a:srgbClr val="FF0000"/>
                </a:solidFill>
              </a:rPr>
              <a:t>[only happen in Camera Live View]</a:t>
            </a:r>
            <a:endParaRPr lang="zh-TW" altLang="en-US" b="1" dirty="0">
              <a:solidFill>
                <a:srgbClr val="FF0000"/>
              </a:solidFill>
            </a:endParaRPr>
          </a:p>
        </p:txBody>
      </p:sp>
      <p:cxnSp>
        <p:nvCxnSpPr>
          <p:cNvPr id="3" name="直線單箭頭接點 2"/>
          <p:cNvCxnSpPr/>
          <p:nvPr/>
        </p:nvCxnSpPr>
        <p:spPr>
          <a:xfrm flipH="1" flipV="1">
            <a:off x="5292080" y="4437112"/>
            <a:ext cx="144016" cy="144016"/>
          </a:xfrm>
          <a:prstGeom prst="straightConnector1">
            <a:avLst/>
          </a:prstGeom>
          <a:ln w="3810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7" name="向下箭號 6"/>
          <p:cNvSpPr/>
          <p:nvPr/>
        </p:nvSpPr>
        <p:spPr>
          <a:xfrm flipV="1">
            <a:off x="3995936" y="2996952"/>
            <a:ext cx="216024" cy="129614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 name="直線單箭頭接點 8"/>
          <p:cNvCxnSpPr>
            <a:stCxn id="10" idx="1"/>
          </p:cNvCxnSpPr>
          <p:nvPr/>
        </p:nvCxnSpPr>
        <p:spPr>
          <a:xfrm flipH="1">
            <a:off x="5436096" y="4389712"/>
            <a:ext cx="274294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8179045" y="4149080"/>
            <a:ext cx="899592" cy="4812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Tap a Feature</a:t>
            </a:r>
            <a:endParaRPr lang="zh-TW" altLang="en-US" sz="1200" dirty="0"/>
          </a:p>
        </p:txBody>
      </p:sp>
      <p:cxnSp>
        <p:nvCxnSpPr>
          <p:cNvPr id="13" name="直線單箭頭接點 12"/>
          <p:cNvCxnSpPr>
            <a:stCxn id="14" idx="1"/>
          </p:cNvCxnSpPr>
          <p:nvPr/>
        </p:nvCxnSpPr>
        <p:spPr>
          <a:xfrm flipH="1">
            <a:off x="6012160" y="3093568"/>
            <a:ext cx="216024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4" name="圓角矩形 13"/>
          <p:cNvSpPr/>
          <p:nvPr/>
        </p:nvSpPr>
        <p:spPr>
          <a:xfrm>
            <a:off x="8172400" y="2852936"/>
            <a:ext cx="899592" cy="48126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Show the fly-out</a:t>
            </a:r>
            <a:endParaRPr lang="zh-TW" altLang="en-US" sz="1200" dirty="0"/>
          </a:p>
        </p:txBody>
      </p:sp>
      <p:sp>
        <p:nvSpPr>
          <p:cNvPr id="11" name="圓角矩形 10"/>
          <p:cNvSpPr/>
          <p:nvPr/>
        </p:nvSpPr>
        <p:spPr>
          <a:xfrm>
            <a:off x="56658" y="112474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400" dirty="0"/>
          </a:p>
        </p:txBody>
      </p:sp>
      <p:cxnSp>
        <p:nvCxnSpPr>
          <p:cNvPr id="12" name="直線單箭頭接點 11"/>
          <p:cNvCxnSpPr>
            <a:stCxn id="11" idx="0"/>
          </p:cNvCxnSpPr>
          <p:nvPr/>
        </p:nvCxnSpPr>
        <p:spPr>
          <a:xfrm flipV="1">
            <a:off x="446210" y="908720"/>
            <a:ext cx="669406"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49763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buFont typeface="+mj-lt"/>
              <a:buAutoNum type="arabicPeriod"/>
            </a:pPr>
            <a:r>
              <a:rPr lang="en-US" altLang="zh-TW" sz="1200" dirty="0">
                <a:solidFill>
                  <a:srgbClr val="FF0000"/>
                </a:solidFill>
                <a:cs typeface="Arial" pitchFamily="34" charset="0"/>
              </a:rPr>
              <a:t>Feature: NONE</a:t>
            </a:r>
          </a:p>
          <a:p>
            <a:pPr marL="228600" indent="-228600">
              <a:buFont typeface="+mj-lt"/>
              <a:buAutoNum type="arabicPeriod"/>
            </a:pPr>
            <a:r>
              <a:rPr lang="en-US" altLang="zh-TW" sz="1200" dirty="0" smtClean="0">
                <a:cs typeface="Arial" pitchFamily="34" charset="0"/>
              </a:rPr>
              <a:t>[</a:t>
            </a:r>
            <a:r>
              <a:rPr lang="en-US" altLang="zh-TW" sz="1200" dirty="0">
                <a:cs typeface="Arial" pitchFamily="34" charset="0"/>
              </a:rPr>
              <a:t>News title] and [News content] are defined by PP. </a:t>
            </a:r>
          </a:p>
          <a:p>
            <a:pPr marL="228600" lvl="0" indent="-228600">
              <a:buFont typeface="+mj-lt"/>
              <a:buAutoNum type="arabicPeriod"/>
            </a:pPr>
            <a:r>
              <a:rPr lang="en-US" altLang="zh-TW" sz="1200" dirty="0" smtClean="0">
                <a:cs typeface="Arial" pitchFamily="34" charset="0"/>
              </a:rPr>
              <a:t>[Date Time] is defined by RD.</a:t>
            </a:r>
            <a:endParaRPr lang="en-US" altLang="zh-TW" sz="1200" dirty="0">
              <a:cs typeface="Arial" pitchFamily="34" charset="0"/>
            </a:endParaRPr>
          </a:p>
          <a:p>
            <a:pPr marL="228600" indent="-228600">
              <a:buAutoNum type="arabicPeriod"/>
            </a:pPr>
            <a:endParaRPr lang="zh-TW" altLang="en-US" sz="1200" dirty="0"/>
          </a:p>
        </p:txBody>
      </p:sp>
      <p:pic>
        <p:nvPicPr>
          <p:cNvPr id="3993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1006" y="454360"/>
            <a:ext cx="7681988"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S3.4 Main Page/  News Content</a:t>
            </a:r>
            <a:endParaRPr lang="zh-TW" altLang="en-US" b="1" dirty="0">
              <a:solidFill>
                <a:srgbClr val="C00000"/>
              </a:solidFill>
            </a:endParaRPr>
          </a:p>
        </p:txBody>
      </p:sp>
      <p:sp>
        <p:nvSpPr>
          <p:cNvPr id="6" name="圓角矩形 5"/>
          <p:cNvSpPr/>
          <p:nvPr/>
        </p:nvSpPr>
        <p:spPr>
          <a:xfrm>
            <a:off x="56658" y="112474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7" name="直線單箭頭接點 6"/>
          <p:cNvCxnSpPr>
            <a:stCxn id="6" idx="0"/>
          </p:cNvCxnSpPr>
          <p:nvPr/>
        </p:nvCxnSpPr>
        <p:spPr>
          <a:xfrm flipV="1">
            <a:off x="446210" y="836712"/>
            <a:ext cx="597398" cy="2880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33958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mj-lt"/>
              <a:buAutoNum type="arabicPeriod"/>
            </a:pPr>
            <a:r>
              <a:rPr lang="en-US" altLang="zh-TW" sz="1200" dirty="0">
                <a:solidFill>
                  <a:srgbClr val="FF0000"/>
                </a:solidFill>
                <a:cs typeface="Arial" pitchFamily="34" charset="0"/>
              </a:rPr>
              <a:t>Feature: NONE</a:t>
            </a:r>
          </a:p>
          <a:p>
            <a:pPr marL="228600" lvl="0" indent="-228600">
              <a:buFont typeface="+mj-lt"/>
              <a:buAutoNum type="arabicPeriod"/>
            </a:pPr>
            <a:r>
              <a:rPr lang="en-US" altLang="zh-TW" sz="1200" dirty="0" smtClean="0">
                <a:cs typeface="Arial" pitchFamily="34" charset="0"/>
              </a:rPr>
              <a:t>[App Name] and [App’s content] are defined by PP.</a:t>
            </a:r>
          </a:p>
          <a:p>
            <a:pPr marL="228600" lvl="0" indent="-228600">
              <a:buFont typeface="+mj-lt"/>
              <a:buAutoNum type="arabicPeriod"/>
            </a:pPr>
            <a:r>
              <a:rPr lang="en-US" altLang="zh-TW" sz="1200" dirty="0" smtClean="0">
                <a:cs typeface="Arial" pitchFamily="34" charset="0"/>
              </a:rPr>
              <a:t>This page is made by web content.</a:t>
            </a:r>
            <a:endParaRPr lang="en-US" altLang="zh-TW" sz="1200" dirty="0">
              <a:cs typeface="Arial" pitchFamily="34" charset="0"/>
            </a:endParaRPr>
          </a:p>
          <a:p>
            <a:pPr marL="228600" indent="-228600">
              <a:buAutoNum type="arabicPeriod"/>
            </a:pPr>
            <a:endParaRPr lang="zh-TW" altLang="en-US" sz="1200" dirty="0"/>
          </a:p>
        </p:txBody>
      </p:sp>
      <p:pic>
        <p:nvPicPr>
          <p:cNvPr id="3584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1005" y="454360"/>
            <a:ext cx="7681989"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S3.5 </a:t>
            </a:r>
            <a:r>
              <a:rPr lang="en-US" altLang="zh-TW" b="1" dirty="0">
                <a:solidFill>
                  <a:schemeClr val="tx1"/>
                </a:solidFill>
              </a:rPr>
              <a:t>Main Page/ </a:t>
            </a:r>
            <a:r>
              <a:rPr lang="en-US" altLang="zh-TW" b="1" dirty="0" smtClean="0">
                <a:solidFill>
                  <a:schemeClr val="tx1"/>
                </a:solidFill>
              </a:rPr>
              <a:t>Apps’ content</a:t>
            </a:r>
            <a:endParaRPr lang="zh-TW" altLang="en-US" b="1" dirty="0">
              <a:solidFill>
                <a:srgbClr val="C00000"/>
              </a:solidFill>
            </a:endParaRPr>
          </a:p>
        </p:txBody>
      </p:sp>
      <p:sp>
        <p:nvSpPr>
          <p:cNvPr id="6" name="圓角矩形 5"/>
          <p:cNvSpPr/>
          <p:nvPr/>
        </p:nvSpPr>
        <p:spPr>
          <a:xfrm>
            <a:off x="56658" y="112474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400" dirty="0"/>
          </a:p>
        </p:txBody>
      </p:sp>
      <p:cxnSp>
        <p:nvCxnSpPr>
          <p:cNvPr id="7" name="直線單箭頭接點 6"/>
          <p:cNvCxnSpPr>
            <a:stCxn id="6" idx="0"/>
          </p:cNvCxnSpPr>
          <p:nvPr/>
        </p:nvCxnSpPr>
        <p:spPr>
          <a:xfrm flipV="1">
            <a:off x="446210" y="908720"/>
            <a:ext cx="597398"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49924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132856"/>
            <a:ext cx="9144000" cy="25922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smtClean="0">
                <a:solidFill>
                  <a:schemeClr val="bg1"/>
                </a:solidFill>
                <a:latin typeface="Arial" pitchFamily="34" charset="0"/>
                <a:cs typeface="Arial" pitchFamily="34" charset="0"/>
              </a:rPr>
              <a:t>Introduction of New Design</a:t>
            </a:r>
            <a:endParaRPr lang="en-US" altLang="zh-TW" sz="4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32051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13984" y="454360"/>
            <a:ext cx="7729588"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S3.6.1 </a:t>
            </a:r>
            <a:r>
              <a:rPr lang="en-US" altLang="zh-TW" b="1" dirty="0">
                <a:solidFill>
                  <a:schemeClr val="tx1"/>
                </a:solidFill>
              </a:rPr>
              <a:t>Main Page/ </a:t>
            </a:r>
            <a:r>
              <a:rPr lang="en-US" altLang="zh-TW" b="1" dirty="0" smtClean="0">
                <a:solidFill>
                  <a:schemeClr val="tx1"/>
                </a:solidFill>
              </a:rPr>
              <a:t>Settings</a:t>
            </a:r>
            <a:endParaRPr lang="zh-TW" altLang="en-US" b="1" dirty="0">
              <a:solidFill>
                <a:srgbClr val="C00000"/>
              </a:solidFill>
            </a:endParaRPr>
          </a:p>
        </p:txBody>
      </p:sp>
      <p:sp>
        <p:nvSpPr>
          <p:cNvPr id="5" name="圓角矩形 4"/>
          <p:cNvSpPr/>
          <p:nvPr/>
        </p:nvSpPr>
        <p:spPr>
          <a:xfrm>
            <a:off x="8244408" y="1080032"/>
            <a:ext cx="863547"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S3.6.1.1</a:t>
            </a:r>
            <a:endParaRPr lang="zh-TW" altLang="en-US" sz="1200" dirty="0"/>
          </a:p>
        </p:txBody>
      </p:sp>
      <p:cxnSp>
        <p:nvCxnSpPr>
          <p:cNvPr id="6" name="直線單箭頭接點 5"/>
          <p:cNvCxnSpPr>
            <a:stCxn id="5" idx="1"/>
          </p:cNvCxnSpPr>
          <p:nvPr/>
        </p:nvCxnSpPr>
        <p:spPr>
          <a:xfrm flipH="1">
            <a:off x="6876258" y="1260052"/>
            <a:ext cx="136815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244408" y="1484784"/>
            <a:ext cx="863546"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S3.6.1.2</a:t>
            </a:r>
            <a:endParaRPr lang="zh-TW" altLang="en-US" sz="1200" dirty="0"/>
          </a:p>
        </p:txBody>
      </p:sp>
      <p:cxnSp>
        <p:nvCxnSpPr>
          <p:cNvPr id="10" name="直線單箭頭接點 9"/>
          <p:cNvCxnSpPr>
            <a:stCxn id="9" idx="1"/>
          </p:cNvCxnSpPr>
          <p:nvPr/>
        </p:nvCxnSpPr>
        <p:spPr>
          <a:xfrm flipH="1" flipV="1">
            <a:off x="6156176" y="1628800"/>
            <a:ext cx="2088232" cy="3600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8328850" y="1885768"/>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S3.6.2a</a:t>
            </a:r>
            <a:endParaRPr lang="zh-TW" altLang="en-US" sz="1200" dirty="0"/>
          </a:p>
        </p:txBody>
      </p:sp>
      <p:cxnSp>
        <p:nvCxnSpPr>
          <p:cNvPr id="12" name="直線單箭頭接點 11"/>
          <p:cNvCxnSpPr>
            <a:stCxn id="11" idx="1"/>
          </p:cNvCxnSpPr>
          <p:nvPr/>
        </p:nvCxnSpPr>
        <p:spPr>
          <a:xfrm flipH="1" flipV="1">
            <a:off x="5940152" y="1988840"/>
            <a:ext cx="2388698" cy="7694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8328850" y="2290520"/>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S3.6.3</a:t>
            </a:r>
            <a:endParaRPr lang="zh-TW" altLang="en-US" sz="1200" dirty="0"/>
          </a:p>
        </p:txBody>
      </p:sp>
      <p:cxnSp>
        <p:nvCxnSpPr>
          <p:cNvPr id="14" name="直線單箭頭接點 13"/>
          <p:cNvCxnSpPr>
            <a:stCxn id="13" idx="1"/>
          </p:cNvCxnSpPr>
          <p:nvPr/>
        </p:nvCxnSpPr>
        <p:spPr>
          <a:xfrm flipH="1" flipV="1">
            <a:off x="6012160" y="2348880"/>
            <a:ext cx="2316690" cy="12166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 name="向右箭號 14"/>
          <p:cNvSpPr/>
          <p:nvPr/>
        </p:nvSpPr>
        <p:spPr>
          <a:xfrm flipH="1">
            <a:off x="5076055" y="4774360"/>
            <a:ext cx="3337887" cy="166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03332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07206" y="454360"/>
            <a:ext cx="7729588"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S3.6.1.1 Main Page/ Settings/ Account Information</a:t>
            </a:r>
            <a:endParaRPr lang="zh-TW" altLang="en-US" b="1" dirty="0">
              <a:solidFill>
                <a:srgbClr val="C00000"/>
              </a:solidFill>
            </a:endParaRPr>
          </a:p>
        </p:txBody>
      </p:sp>
      <p:sp>
        <p:nvSpPr>
          <p:cNvPr id="5" name="圓角矩形 4"/>
          <p:cNvSpPr/>
          <p:nvPr/>
        </p:nvSpPr>
        <p:spPr>
          <a:xfrm>
            <a:off x="56658" y="63433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S3.6.1</a:t>
            </a:r>
            <a:endParaRPr lang="zh-TW" altLang="en-US" sz="1400" dirty="0"/>
          </a:p>
        </p:txBody>
      </p:sp>
      <p:cxnSp>
        <p:nvCxnSpPr>
          <p:cNvPr id="6" name="直線單箭頭接點 5"/>
          <p:cNvCxnSpPr>
            <a:stCxn id="5" idx="3"/>
          </p:cNvCxnSpPr>
          <p:nvPr/>
        </p:nvCxnSpPr>
        <p:spPr>
          <a:xfrm>
            <a:off x="835762" y="814356"/>
            <a:ext cx="445631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buFont typeface="+mj-lt"/>
              <a:buAutoNum type="arabicPeriod"/>
            </a:pPr>
            <a:r>
              <a:rPr lang="en-US" altLang="zh-TW" sz="1200" dirty="0" smtClean="0">
                <a:cs typeface="Arial" pitchFamily="34" charset="0"/>
              </a:rPr>
              <a:t>Tap “sign out”: sign out user’s </a:t>
            </a:r>
            <a:r>
              <a:rPr lang="en-US" altLang="zh-TW" sz="1200" dirty="0" err="1" smtClean="0">
                <a:cs typeface="Arial" pitchFamily="34" charset="0"/>
              </a:rPr>
              <a:t>mydlink</a:t>
            </a:r>
            <a:r>
              <a:rPr lang="en-US" altLang="zh-TW" sz="1200" dirty="0" smtClean="0">
                <a:cs typeface="Arial" pitchFamily="34" charset="0"/>
              </a:rPr>
              <a:t> account.</a:t>
            </a:r>
            <a:endParaRPr lang="zh-TW" altLang="en-US" sz="1200" dirty="0"/>
          </a:p>
        </p:txBody>
      </p:sp>
    </p:spTree>
    <p:extLst>
      <p:ext uri="{BB962C8B-B14F-4D97-AF65-F5344CB8AC3E}">
        <p14:creationId xmlns:p14="http://schemas.microsoft.com/office/powerpoint/2010/main" val="3040943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字版面配置區 7"/>
          <p:cNvSpPr txBox="1">
            <a:spLocks/>
          </p:cNvSpPr>
          <p:nvPr/>
        </p:nvSpPr>
        <p:spPr>
          <a:xfrm>
            <a:off x="1" y="4774360"/>
            <a:ext cx="4572000" cy="983504"/>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t>If </a:t>
            </a:r>
            <a:r>
              <a:rPr lang="en-US" altLang="zh-TW" sz="1200" dirty="0"/>
              <a:t>push notification is available, show </a:t>
            </a:r>
            <a:r>
              <a:rPr lang="en-US" altLang="zh-TW" sz="1200" dirty="0" smtClean="0"/>
              <a:t>a fly-out in style 1 with [title 1], [text 1] and two buttons: “Agree” and “Not </a:t>
            </a:r>
            <a:r>
              <a:rPr lang="en-US" altLang="zh-TW" sz="1200" dirty="0"/>
              <a:t>agree” when APP is launched first time.</a:t>
            </a:r>
            <a:endParaRPr lang="en-US" altLang="zh-TW" sz="1200" dirty="0" smtClean="0"/>
          </a:p>
          <a:p>
            <a:pPr marL="228600" indent="-228600">
              <a:buAutoNum type="arabicPeriod"/>
            </a:pPr>
            <a:r>
              <a:rPr lang="en-US" altLang="zh-TW" sz="1200" dirty="0" smtClean="0"/>
              <a:t>(1</a:t>
            </a:r>
            <a:r>
              <a:rPr lang="en-US" altLang="zh-TW" sz="1200" dirty="0"/>
              <a:t>) “Agree” Button: Enable push notification, close  popup. (2) “Not agree” Button: close popup</a:t>
            </a:r>
            <a:r>
              <a:rPr lang="en-US" altLang="zh-TW" sz="1200" dirty="0" smtClean="0"/>
              <a:t>.</a:t>
            </a:r>
          </a:p>
          <a:p>
            <a:pPr marL="228600" indent="-228600">
              <a:buAutoNum type="arabicPeriod"/>
            </a:pPr>
            <a:endParaRPr lang="en-US" altLang="zh-TW" sz="1200" dirty="0"/>
          </a:p>
        </p:txBody>
      </p:sp>
      <p:pic>
        <p:nvPicPr>
          <p:cNvPr id="3686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07206" y="454278"/>
            <a:ext cx="7729588"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S3.6.1.2 </a:t>
            </a:r>
            <a:r>
              <a:rPr lang="en-US" altLang="zh-TW" b="1" dirty="0">
                <a:solidFill>
                  <a:schemeClr val="tx1"/>
                </a:solidFill>
              </a:rPr>
              <a:t>Main Page/ </a:t>
            </a:r>
            <a:r>
              <a:rPr lang="en-US" altLang="zh-TW" b="1" dirty="0" smtClean="0">
                <a:solidFill>
                  <a:schemeClr val="tx1"/>
                </a:solidFill>
              </a:rPr>
              <a:t>Settings</a:t>
            </a:r>
            <a:endParaRPr lang="zh-TW" altLang="en-US" b="1" dirty="0">
              <a:solidFill>
                <a:srgbClr val="C00000"/>
              </a:solidFill>
            </a:endParaRPr>
          </a:p>
        </p:txBody>
      </p:sp>
      <p:sp>
        <p:nvSpPr>
          <p:cNvPr id="5" name="矩形 4"/>
          <p:cNvSpPr/>
          <p:nvPr/>
        </p:nvSpPr>
        <p:spPr>
          <a:xfrm>
            <a:off x="0" y="6619664"/>
            <a:ext cx="9144000" cy="23833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buAutoNum type="arabicPeriod"/>
            </a:pPr>
            <a:r>
              <a:rPr lang="en-US" altLang="zh-TW" sz="1200" dirty="0">
                <a:solidFill>
                  <a:schemeClr val="tx1"/>
                </a:solidFill>
              </a:rPr>
              <a:t>* [text</a:t>
            </a:r>
            <a:r>
              <a:rPr lang="en-US" altLang="zh-TW" sz="1200" dirty="0" smtClean="0">
                <a:solidFill>
                  <a:schemeClr val="tx1"/>
                </a:solidFill>
              </a:rPr>
              <a:t>]: “We </a:t>
            </a:r>
            <a:r>
              <a:rPr lang="en-US" altLang="zh-TW" sz="1200" dirty="0">
                <a:solidFill>
                  <a:schemeClr val="tx1"/>
                </a:solidFill>
              </a:rPr>
              <a:t>will send you notification when event was </a:t>
            </a:r>
            <a:r>
              <a:rPr lang="en-US" altLang="zh-TW" sz="1200" dirty="0" smtClean="0">
                <a:solidFill>
                  <a:schemeClr val="tx1"/>
                </a:solidFill>
              </a:rPr>
              <a:t>triggered. </a:t>
            </a:r>
            <a:r>
              <a:rPr lang="en-US" altLang="zh-TW" sz="1200" dirty="0">
                <a:solidFill>
                  <a:schemeClr val="tx1"/>
                </a:solidFill>
              </a:rPr>
              <a:t>( If event trigger settings for camera were enabled </a:t>
            </a:r>
            <a:r>
              <a:rPr lang="en-US" altLang="zh-TW" sz="1200" dirty="0" smtClean="0">
                <a:solidFill>
                  <a:schemeClr val="tx1"/>
                </a:solidFill>
              </a:rPr>
              <a:t>)” (Ask for PP provide)</a:t>
            </a:r>
            <a:endParaRPr lang="en-US" altLang="zh-TW" sz="1200" dirty="0">
              <a:solidFill>
                <a:schemeClr val="tx1"/>
              </a:solidFill>
            </a:endParaRPr>
          </a:p>
        </p:txBody>
      </p:sp>
      <p:sp>
        <p:nvSpPr>
          <p:cNvPr id="6" name="矩形 5"/>
          <p:cNvSpPr/>
          <p:nvPr/>
        </p:nvSpPr>
        <p:spPr>
          <a:xfrm>
            <a:off x="1" y="5812456"/>
            <a:ext cx="4571999" cy="76748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altLang="zh-TW" sz="1200" dirty="0" smtClean="0">
                <a:solidFill>
                  <a:schemeClr val="tx1"/>
                </a:solidFill>
              </a:rPr>
              <a:t>[title 1] Push </a:t>
            </a:r>
            <a:r>
              <a:rPr lang="en-US" altLang="zh-TW" sz="1200" dirty="0">
                <a:solidFill>
                  <a:schemeClr val="tx1"/>
                </a:solidFill>
              </a:rPr>
              <a:t>notification available</a:t>
            </a:r>
            <a:r>
              <a:rPr lang="en-US" altLang="zh-TW" sz="1200" dirty="0" smtClean="0">
                <a:solidFill>
                  <a:schemeClr val="tx1"/>
                </a:solidFill>
              </a:rPr>
              <a:t>!</a:t>
            </a:r>
          </a:p>
          <a:p>
            <a:pPr marL="228600" indent="-228600">
              <a:buAutoNum type="arabicPeriod"/>
            </a:pPr>
            <a:r>
              <a:rPr lang="en-US" altLang="zh-TW" sz="1200" dirty="0" smtClean="0">
                <a:solidFill>
                  <a:schemeClr val="tx1"/>
                </a:solidFill>
              </a:rPr>
              <a:t>[</a:t>
            </a:r>
            <a:r>
              <a:rPr lang="en-US" altLang="zh-TW" sz="1200" dirty="0">
                <a:solidFill>
                  <a:schemeClr val="tx1"/>
                </a:solidFill>
              </a:rPr>
              <a:t>text 1] </a:t>
            </a:r>
            <a:r>
              <a:rPr lang="en-US" altLang="zh-TW" sz="1200" dirty="0" err="1">
                <a:solidFill>
                  <a:schemeClr val="tx1"/>
                </a:solidFill>
              </a:rPr>
              <a:t>mydlink</a:t>
            </a:r>
            <a:r>
              <a:rPr lang="en-US" altLang="zh-TW" sz="1200" dirty="0">
                <a:solidFill>
                  <a:schemeClr val="tx1"/>
                </a:solidFill>
              </a:rPr>
              <a:t> plus would like to send you push notification when</a:t>
            </a:r>
          </a:p>
          <a:p>
            <a:pPr lvl="0"/>
            <a:r>
              <a:rPr lang="en-US" altLang="zh-TW" sz="1200" dirty="0">
                <a:solidFill>
                  <a:schemeClr val="tx1"/>
                </a:solidFill>
              </a:rPr>
              <a:t>event triggered with settings. (Ask for PP provide</a:t>
            </a:r>
            <a:r>
              <a:rPr lang="en-US" altLang="zh-TW" sz="1200" dirty="0" smtClean="0">
                <a:solidFill>
                  <a:schemeClr val="tx1"/>
                </a:solidFill>
              </a:rPr>
              <a:t>)</a:t>
            </a:r>
            <a:endParaRPr lang="en-US" altLang="zh-TW" sz="1200" dirty="0">
              <a:solidFill>
                <a:schemeClr val="tx1"/>
              </a:solidFill>
            </a:endParaRPr>
          </a:p>
        </p:txBody>
      </p:sp>
      <p:sp>
        <p:nvSpPr>
          <p:cNvPr id="7" name="文字版面配置區 7"/>
          <p:cNvSpPr txBox="1">
            <a:spLocks/>
          </p:cNvSpPr>
          <p:nvPr/>
        </p:nvSpPr>
        <p:spPr>
          <a:xfrm>
            <a:off x="4572000" y="4774278"/>
            <a:ext cx="4572000" cy="983504"/>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t>If </a:t>
            </a:r>
            <a:r>
              <a:rPr lang="en-US" altLang="zh-TW" sz="1200" dirty="0"/>
              <a:t>user enable event trigger settings and event triggered, show notification in notification bar and popup to </a:t>
            </a:r>
            <a:r>
              <a:rPr lang="en-US" altLang="zh-TW" sz="1200" dirty="0" smtClean="0"/>
              <a:t>remind in </a:t>
            </a:r>
            <a:r>
              <a:rPr lang="en-US" altLang="zh-TW" sz="1200" dirty="0"/>
              <a:t>the fly-out style 1 with [title </a:t>
            </a:r>
            <a:r>
              <a:rPr lang="en-US" altLang="zh-TW" sz="1200" dirty="0" smtClean="0"/>
              <a:t>2], </a:t>
            </a:r>
            <a:r>
              <a:rPr lang="en-US" altLang="zh-TW" sz="1200" dirty="0"/>
              <a:t>[text </a:t>
            </a:r>
            <a:r>
              <a:rPr lang="en-US" altLang="zh-TW" sz="1200" dirty="0" smtClean="0"/>
              <a:t>2] </a:t>
            </a:r>
            <a:r>
              <a:rPr lang="en-US" altLang="zh-TW" sz="1200" dirty="0"/>
              <a:t>and two buttons: </a:t>
            </a:r>
            <a:r>
              <a:rPr lang="en-US" altLang="zh-TW" sz="1200" dirty="0" smtClean="0"/>
              <a:t>“OK” </a:t>
            </a:r>
            <a:r>
              <a:rPr lang="en-US" altLang="zh-TW" sz="1200" dirty="0"/>
              <a:t>and </a:t>
            </a:r>
            <a:r>
              <a:rPr lang="en-US" altLang="zh-TW" sz="1200" dirty="0" smtClean="0"/>
              <a:t>“Live View”.</a:t>
            </a:r>
          </a:p>
          <a:p>
            <a:pPr marL="228600" indent="-228600">
              <a:buAutoNum type="arabicPeriod"/>
            </a:pPr>
            <a:r>
              <a:rPr lang="en-US" altLang="zh-TW" sz="1200" dirty="0" smtClean="0"/>
              <a:t>(</a:t>
            </a:r>
            <a:r>
              <a:rPr lang="en-US" altLang="zh-TW" sz="1200" dirty="0"/>
              <a:t>1) “OK” Button: close popup. (2) “Live View”: go to see live view in the playback feature.</a:t>
            </a:r>
          </a:p>
          <a:p>
            <a:pPr marL="228600" indent="-228600">
              <a:buAutoNum type="arabicPeriod"/>
            </a:pPr>
            <a:endParaRPr lang="en-US" altLang="zh-TW" sz="1200" dirty="0"/>
          </a:p>
        </p:txBody>
      </p:sp>
      <p:sp>
        <p:nvSpPr>
          <p:cNvPr id="8" name="矩形 7"/>
          <p:cNvSpPr/>
          <p:nvPr/>
        </p:nvSpPr>
        <p:spPr>
          <a:xfrm>
            <a:off x="4572000" y="5812374"/>
            <a:ext cx="4571999" cy="767480"/>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altLang="zh-TW" sz="1200" dirty="0" smtClean="0">
                <a:solidFill>
                  <a:schemeClr val="tx1"/>
                </a:solidFill>
              </a:rPr>
              <a:t>[title 2</a:t>
            </a:r>
            <a:r>
              <a:rPr lang="en-US" altLang="zh-TW" sz="1200" dirty="0">
                <a:solidFill>
                  <a:schemeClr val="tx1"/>
                </a:solidFill>
              </a:rPr>
              <a:t>] Notification from </a:t>
            </a:r>
            <a:r>
              <a:rPr lang="en-US" altLang="zh-TW" sz="1200" dirty="0" err="1">
                <a:solidFill>
                  <a:schemeClr val="tx1"/>
                </a:solidFill>
              </a:rPr>
              <a:t>mydlink</a:t>
            </a:r>
            <a:r>
              <a:rPr lang="en-US" altLang="zh-TW" sz="1200" dirty="0">
                <a:solidFill>
                  <a:schemeClr val="tx1"/>
                </a:solidFill>
              </a:rPr>
              <a:t> </a:t>
            </a:r>
            <a:r>
              <a:rPr lang="en-US" altLang="zh-TW" sz="1200" dirty="0" smtClean="0">
                <a:solidFill>
                  <a:schemeClr val="tx1"/>
                </a:solidFill>
              </a:rPr>
              <a:t>plus</a:t>
            </a:r>
          </a:p>
          <a:p>
            <a:pPr marL="228600" lvl="0" indent="-228600">
              <a:buFontTx/>
              <a:buAutoNum type="arabicPeriod"/>
            </a:pPr>
            <a:r>
              <a:rPr lang="en-US" altLang="zh-TW" sz="1200" dirty="0" smtClean="0">
                <a:solidFill>
                  <a:schemeClr val="tx1"/>
                </a:solidFill>
              </a:rPr>
              <a:t>[</a:t>
            </a:r>
            <a:r>
              <a:rPr lang="en-US" altLang="zh-TW" sz="1200" dirty="0">
                <a:solidFill>
                  <a:schemeClr val="tx1"/>
                </a:solidFill>
              </a:rPr>
              <a:t>text </a:t>
            </a:r>
            <a:r>
              <a:rPr lang="en-US" altLang="zh-TW" sz="1200" dirty="0" smtClean="0">
                <a:solidFill>
                  <a:schemeClr val="tx1"/>
                </a:solidFill>
              </a:rPr>
              <a:t>2</a:t>
            </a:r>
            <a:r>
              <a:rPr lang="en-US" altLang="zh-TW" sz="1200" dirty="0">
                <a:solidFill>
                  <a:schemeClr val="tx1"/>
                </a:solidFill>
              </a:rPr>
              <a:t>] [Motion Detected] at [17:00:00 JAN 7 2013] on [Camera </a:t>
            </a:r>
            <a:r>
              <a:rPr lang="en-US" altLang="zh-TW" sz="1200" dirty="0" smtClean="0">
                <a:solidFill>
                  <a:schemeClr val="tx1"/>
                </a:solidFill>
              </a:rPr>
              <a:t>Name] if </a:t>
            </a:r>
            <a:r>
              <a:rPr lang="en-US" altLang="zh-TW" sz="1200" dirty="0">
                <a:solidFill>
                  <a:schemeClr val="tx1"/>
                </a:solidFill>
              </a:rPr>
              <a:t>SD card recordings is enabled, you can view the </a:t>
            </a:r>
            <a:r>
              <a:rPr lang="en-US" altLang="zh-TW" sz="1200" dirty="0" smtClean="0">
                <a:solidFill>
                  <a:schemeClr val="tx1"/>
                </a:solidFill>
              </a:rPr>
              <a:t>recording in </a:t>
            </a:r>
            <a:r>
              <a:rPr lang="en-US" altLang="zh-TW" sz="1200" dirty="0">
                <a:solidFill>
                  <a:schemeClr val="tx1"/>
                </a:solidFill>
              </a:rPr>
              <a:t>camera playback. (Ask for PP provide</a:t>
            </a:r>
            <a:r>
              <a:rPr lang="en-US" altLang="zh-TW" sz="1200" dirty="0" smtClean="0">
                <a:solidFill>
                  <a:schemeClr val="tx1"/>
                </a:solidFill>
              </a:rPr>
              <a:t>)</a:t>
            </a:r>
            <a:endParaRPr lang="en-US" altLang="zh-TW" sz="1200" dirty="0">
              <a:solidFill>
                <a:schemeClr val="tx1"/>
              </a:solidFill>
            </a:endParaRPr>
          </a:p>
        </p:txBody>
      </p:sp>
      <p:sp>
        <p:nvSpPr>
          <p:cNvPr id="9" name="圓角矩形 8"/>
          <p:cNvSpPr/>
          <p:nvPr/>
        </p:nvSpPr>
        <p:spPr>
          <a:xfrm>
            <a:off x="56658" y="63433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S3.6.1</a:t>
            </a:r>
            <a:endParaRPr lang="zh-TW" altLang="en-US" sz="1200" dirty="0"/>
          </a:p>
        </p:txBody>
      </p:sp>
      <p:cxnSp>
        <p:nvCxnSpPr>
          <p:cNvPr id="10" name="直線單箭頭接點 9"/>
          <p:cNvCxnSpPr>
            <a:stCxn id="9" idx="3"/>
          </p:cNvCxnSpPr>
          <p:nvPr/>
        </p:nvCxnSpPr>
        <p:spPr>
          <a:xfrm>
            <a:off x="835762" y="814356"/>
            <a:ext cx="445631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09439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07206" y="454360"/>
            <a:ext cx="7729587"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S3.6.2a </a:t>
            </a:r>
            <a:r>
              <a:rPr lang="en-US" altLang="zh-TW" b="1" dirty="0">
                <a:solidFill>
                  <a:schemeClr val="tx1"/>
                </a:solidFill>
              </a:rPr>
              <a:t>Main Page/ </a:t>
            </a:r>
            <a:r>
              <a:rPr lang="en-US" altLang="zh-TW" b="1" dirty="0" smtClean="0">
                <a:solidFill>
                  <a:schemeClr val="tx1"/>
                </a:solidFill>
              </a:rPr>
              <a:t>Settings/ Help</a:t>
            </a:r>
            <a:endParaRPr lang="zh-TW" altLang="en-US" b="1" dirty="0">
              <a:solidFill>
                <a:srgbClr val="C00000"/>
              </a:solidFill>
            </a:endParaRPr>
          </a:p>
        </p:txBody>
      </p:sp>
      <p:sp>
        <p:nvSpPr>
          <p:cNvPr id="5"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t>Content is defined by PP</a:t>
            </a:r>
            <a:r>
              <a:rPr lang="en-US" altLang="zh-TW" sz="1200" dirty="0"/>
              <a:t>.</a:t>
            </a:r>
            <a:endParaRPr lang="en-US" altLang="zh-TW" sz="1200" dirty="0" smtClean="0"/>
          </a:p>
        </p:txBody>
      </p:sp>
      <p:sp>
        <p:nvSpPr>
          <p:cNvPr id="6" name="圓角矩形 5"/>
          <p:cNvSpPr/>
          <p:nvPr/>
        </p:nvSpPr>
        <p:spPr>
          <a:xfrm>
            <a:off x="56658" y="63433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S3.6.1</a:t>
            </a:r>
            <a:endParaRPr lang="zh-TW" altLang="en-US" sz="1200" dirty="0"/>
          </a:p>
        </p:txBody>
      </p:sp>
      <p:cxnSp>
        <p:nvCxnSpPr>
          <p:cNvPr id="7" name="直線單箭頭接點 6"/>
          <p:cNvCxnSpPr>
            <a:stCxn id="6" idx="3"/>
          </p:cNvCxnSpPr>
          <p:nvPr/>
        </p:nvCxnSpPr>
        <p:spPr>
          <a:xfrm>
            <a:off x="835762" y="814356"/>
            <a:ext cx="445631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328850" y="1885768"/>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S3.6.2b</a:t>
            </a:r>
            <a:endParaRPr lang="zh-TW" altLang="en-US" sz="1200" dirty="0"/>
          </a:p>
        </p:txBody>
      </p:sp>
      <p:cxnSp>
        <p:nvCxnSpPr>
          <p:cNvPr id="9" name="直線單箭頭接點 8"/>
          <p:cNvCxnSpPr>
            <a:stCxn id="8" idx="1"/>
          </p:cNvCxnSpPr>
          <p:nvPr/>
        </p:nvCxnSpPr>
        <p:spPr>
          <a:xfrm flipH="1" flipV="1">
            <a:off x="7524328" y="1412776"/>
            <a:ext cx="804522" cy="6530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直線單箭頭接點 9"/>
          <p:cNvCxnSpPr>
            <a:stCxn id="8" idx="1"/>
          </p:cNvCxnSpPr>
          <p:nvPr/>
        </p:nvCxnSpPr>
        <p:spPr>
          <a:xfrm flipH="1" flipV="1">
            <a:off x="7676728" y="1885768"/>
            <a:ext cx="652122"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直線單箭頭接點 12"/>
          <p:cNvCxnSpPr>
            <a:stCxn id="8" idx="1"/>
          </p:cNvCxnSpPr>
          <p:nvPr/>
        </p:nvCxnSpPr>
        <p:spPr>
          <a:xfrm flipH="1">
            <a:off x="7308304" y="2065788"/>
            <a:ext cx="1020546" cy="9001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26695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07206" y="454360"/>
            <a:ext cx="7729588"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S3.6.2b </a:t>
            </a:r>
            <a:r>
              <a:rPr lang="en-US" altLang="zh-TW" b="1" dirty="0">
                <a:solidFill>
                  <a:schemeClr val="tx1"/>
                </a:solidFill>
              </a:rPr>
              <a:t>Main Page/ </a:t>
            </a:r>
            <a:r>
              <a:rPr lang="en-US" altLang="zh-TW" b="1" dirty="0" smtClean="0">
                <a:solidFill>
                  <a:schemeClr val="tx1"/>
                </a:solidFill>
              </a:rPr>
              <a:t>Settings/ Help/ Content</a:t>
            </a:r>
            <a:endParaRPr lang="zh-TW" altLang="en-US" b="1" dirty="0">
              <a:solidFill>
                <a:srgbClr val="C00000"/>
              </a:solidFill>
            </a:endParaRPr>
          </a:p>
        </p:txBody>
      </p:sp>
      <p:sp>
        <p:nvSpPr>
          <p:cNvPr id="5"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t>Content is defined by PP</a:t>
            </a:r>
            <a:r>
              <a:rPr lang="en-US" altLang="zh-TW" sz="1200" dirty="0"/>
              <a:t>.</a:t>
            </a:r>
            <a:endParaRPr lang="en-US" altLang="zh-TW" sz="1200" dirty="0" smtClean="0"/>
          </a:p>
        </p:txBody>
      </p:sp>
      <p:sp>
        <p:nvSpPr>
          <p:cNvPr id="6" name="圓角矩形 5"/>
          <p:cNvSpPr/>
          <p:nvPr/>
        </p:nvSpPr>
        <p:spPr>
          <a:xfrm>
            <a:off x="56658" y="63433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S3.6.2a</a:t>
            </a:r>
            <a:endParaRPr lang="zh-TW" altLang="en-US" sz="1400" dirty="0"/>
          </a:p>
        </p:txBody>
      </p:sp>
      <p:cxnSp>
        <p:nvCxnSpPr>
          <p:cNvPr id="7" name="直線單箭頭接點 6"/>
          <p:cNvCxnSpPr>
            <a:stCxn id="6" idx="3"/>
          </p:cNvCxnSpPr>
          <p:nvPr/>
        </p:nvCxnSpPr>
        <p:spPr>
          <a:xfrm>
            <a:off x="835762" y="814356"/>
            <a:ext cx="445631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798718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t>Content is defined by PP</a:t>
            </a:r>
            <a:r>
              <a:rPr lang="en-US" altLang="zh-TW" sz="1200" dirty="0"/>
              <a:t>.</a:t>
            </a:r>
            <a:endParaRPr lang="en-US" altLang="zh-TW" sz="1200" dirty="0" smtClean="0"/>
          </a:p>
        </p:txBody>
      </p:sp>
      <p:pic>
        <p:nvPicPr>
          <p:cNvPr id="43010"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07206" y="454359"/>
            <a:ext cx="7729587"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S3.6.3 Main </a:t>
            </a:r>
            <a:r>
              <a:rPr lang="en-US" altLang="zh-TW" b="1" dirty="0">
                <a:solidFill>
                  <a:schemeClr val="tx1"/>
                </a:solidFill>
              </a:rPr>
              <a:t>Page/ </a:t>
            </a:r>
            <a:r>
              <a:rPr lang="en-US" altLang="zh-TW" b="1" dirty="0" smtClean="0">
                <a:solidFill>
                  <a:schemeClr val="tx1"/>
                </a:solidFill>
              </a:rPr>
              <a:t>Settings/ About</a:t>
            </a:r>
            <a:endParaRPr lang="zh-TW" altLang="en-US" b="1" dirty="0">
              <a:solidFill>
                <a:srgbClr val="C00000"/>
              </a:solidFill>
            </a:endParaRPr>
          </a:p>
        </p:txBody>
      </p:sp>
      <p:sp>
        <p:nvSpPr>
          <p:cNvPr id="5" name="圓角矩形 4"/>
          <p:cNvSpPr/>
          <p:nvPr/>
        </p:nvSpPr>
        <p:spPr>
          <a:xfrm>
            <a:off x="56658" y="63433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S3.6.1</a:t>
            </a:r>
            <a:endParaRPr lang="zh-TW" altLang="en-US" sz="1400" dirty="0"/>
          </a:p>
        </p:txBody>
      </p:sp>
      <p:cxnSp>
        <p:nvCxnSpPr>
          <p:cNvPr id="6" name="直線單箭頭接點 5"/>
          <p:cNvCxnSpPr>
            <a:stCxn id="5" idx="3"/>
          </p:cNvCxnSpPr>
          <p:nvPr/>
        </p:nvCxnSpPr>
        <p:spPr>
          <a:xfrm>
            <a:off x="835762" y="814356"/>
            <a:ext cx="445631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38199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solidFill>
                  <a:schemeClr val="tx1"/>
                </a:solidFill>
                <a:latin typeface="Arial" pitchFamily="34" charset="0"/>
                <a:cs typeface="Arial" pitchFamily="34" charset="0"/>
              </a:rPr>
              <a:t>S4 Camera</a:t>
            </a:r>
          </a:p>
        </p:txBody>
      </p:sp>
    </p:spTree>
    <p:extLst>
      <p:ext uri="{BB962C8B-B14F-4D97-AF65-F5344CB8AC3E}">
        <p14:creationId xmlns:p14="http://schemas.microsoft.com/office/powerpoint/2010/main" val="8478444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字版面配置區 7"/>
          <p:cNvSpPr txBox="1">
            <a:spLocks/>
          </p:cNvSpPr>
          <p:nvPr/>
        </p:nvSpPr>
        <p:spPr>
          <a:xfrm>
            <a:off x="11696" y="4776726"/>
            <a:ext cx="9132303" cy="2081273"/>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solidFill>
                  <a:srgbClr val="FF0000"/>
                </a:solidFill>
              </a:rPr>
              <a:t>The </a:t>
            </a:r>
            <a:r>
              <a:rPr lang="en-US" altLang="zh-TW" sz="1200" dirty="0">
                <a:solidFill>
                  <a:srgbClr val="FF0000"/>
                </a:solidFill>
              </a:rPr>
              <a:t>order of features in </a:t>
            </a:r>
            <a:r>
              <a:rPr lang="en-US" altLang="zh-TW" sz="1200" dirty="0" smtClean="0">
                <a:solidFill>
                  <a:srgbClr val="FF0000"/>
                </a:solidFill>
              </a:rPr>
              <a:t>camera </a:t>
            </a:r>
            <a:r>
              <a:rPr lang="en-US" altLang="zh-TW" sz="1200" dirty="0">
                <a:solidFill>
                  <a:srgbClr val="FF0000"/>
                </a:solidFill>
              </a:rPr>
              <a:t>is: Rename </a:t>
            </a:r>
            <a:r>
              <a:rPr lang="en-US" altLang="zh-TW" sz="1200" dirty="0">
                <a:solidFill>
                  <a:srgbClr val="FF0000"/>
                </a:solidFill>
                <a:sym typeface="Wingdings" pitchFamily="2" charset="2"/>
              </a:rPr>
              <a:t> Pin  Resume </a:t>
            </a:r>
            <a:r>
              <a:rPr lang="en-US" altLang="zh-TW" sz="1200" dirty="0">
                <a:solidFill>
                  <a:srgbClr val="FF0000"/>
                </a:solidFill>
              </a:rPr>
              <a:t> Snapshot </a:t>
            </a:r>
            <a:r>
              <a:rPr lang="en-US" altLang="zh-TW" sz="1200" dirty="0">
                <a:solidFill>
                  <a:srgbClr val="FF0000"/>
                </a:solidFill>
                <a:sym typeface="Wingdings" pitchFamily="2" charset="2"/>
              </a:rPr>
              <a:t> Mute  Full Screen  Multiple View  Night Mode  View Type  Quality  Microphone  Information.</a:t>
            </a:r>
          </a:p>
          <a:p>
            <a:pPr marL="228600" lvl="0" indent="-228600">
              <a:buAutoNum type="arabicPeriod"/>
            </a:pPr>
            <a:r>
              <a:rPr lang="en-US" altLang="zh-TW" sz="1200" dirty="0" smtClean="0"/>
              <a:t>Show </a:t>
            </a:r>
            <a:r>
              <a:rPr lang="en-US" altLang="zh-TW" sz="1200" dirty="0"/>
              <a:t>the live view and </a:t>
            </a:r>
            <a:r>
              <a:rPr lang="en-US" altLang="zh-TW" sz="1200" dirty="0" smtClean="0"/>
              <a:t>it’s </a:t>
            </a:r>
            <a:r>
              <a:rPr lang="en-US" altLang="zh-TW" sz="1200" dirty="0"/>
              <a:t>features </a:t>
            </a:r>
            <a:r>
              <a:rPr lang="en-US" altLang="zh-TW" sz="1200" dirty="0" smtClean="0"/>
              <a:t>buttons</a:t>
            </a:r>
            <a:r>
              <a:rPr lang="en-US" altLang="zh-TW" sz="1200" dirty="0"/>
              <a:t>. </a:t>
            </a:r>
            <a:r>
              <a:rPr lang="en-US" altLang="zh-TW" sz="1200" dirty="0" smtClean="0"/>
              <a:t>The </a:t>
            </a:r>
            <a:r>
              <a:rPr lang="en-US" altLang="zh-TW" sz="1200" dirty="0"/>
              <a:t>features of live view is following the Specification of device.</a:t>
            </a:r>
          </a:p>
          <a:p>
            <a:pPr marL="228600" indent="-228600">
              <a:spcBef>
                <a:spcPts val="0"/>
              </a:spcBef>
              <a:buFontTx/>
              <a:buAutoNum type="arabicPeriod"/>
              <a:defRPr/>
            </a:pPr>
            <a:r>
              <a:rPr lang="en-US" altLang="zh-TW" sz="1200" dirty="0"/>
              <a:t>&lt;Double tap&gt; the live view area on right side to switch full screen view. &lt;Single tap&gt;: PT controller Shoe/Hide( only appears when camera support ); &lt;on showing&gt;:auto fade out after 7 sec.&lt;On entering live view&gt;: PT controller appears and fade out after 5 sec.</a:t>
            </a:r>
          </a:p>
          <a:p>
            <a:pPr marL="228600" indent="-228600">
              <a:buFont typeface="+mj-lt"/>
              <a:buAutoNum type="arabicPeriod"/>
            </a:pPr>
            <a:r>
              <a:rPr lang="en-US" altLang="zh-TW" sz="1200" dirty="0"/>
              <a:t>Use </a:t>
            </a:r>
            <a:r>
              <a:rPr lang="en-US" altLang="zh-TW" sz="1200" dirty="0" err="1"/>
              <a:t>ePTZ</a:t>
            </a:r>
            <a:r>
              <a:rPr lang="en-US" altLang="zh-TW" sz="1200" dirty="0"/>
              <a:t> method to zoom live </a:t>
            </a:r>
            <a:r>
              <a:rPr lang="en-US" altLang="zh-TW" sz="1200" dirty="0" smtClean="0"/>
              <a:t>view ( S4.1.2 ).</a:t>
            </a:r>
          </a:p>
          <a:p>
            <a:pPr marL="228600" indent="-228600">
              <a:buFont typeface="+mj-lt"/>
              <a:buAutoNum type="arabicPeriod"/>
            </a:pPr>
            <a:r>
              <a:rPr lang="en-US" altLang="zh-TW" sz="1200" dirty="0" smtClean="0"/>
              <a:t>Main </a:t>
            </a:r>
            <a:r>
              <a:rPr lang="en-US" altLang="zh-TW" sz="1200" dirty="0"/>
              <a:t>features </a:t>
            </a:r>
            <a:r>
              <a:rPr lang="en-US" altLang="zh-TW" sz="1200" dirty="0" smtClean="0"/>
              <a:t>in the camera are</a:t>
            </a:r>
            <a:r>
              <a:rPr lang="en-US" altLang="zh-TW" sz="1200" dirty="0"/>
              <a:t>: </a:t>
            </a:r>
            <a:r>
              <a:rPr lang="en-US" altLang="zh-TW" sz="1200" dirty="0" smtClean="0">
                <a:sym typeface="Wingdings" pitchFamily="2" charset="2"/>
              </a:rPr>
              <a:t>Playback ( S4.10.1 )  </a:t>
            </a:r>
            <a:r>
              <a:rPr lang="en-US" altLang="zh-TW" sz="1200" dirty="0">
                <a:sym typeface="Wingdings" pitchFamily="2" charset="2"/>
              </a:rPr>
              <a:t>Related </a:t>
            </a:r>
            <a:r>
              <a:rPr lang="en-US" altLang="zh-TW" sz="1200" dirty="0" smtClean="0">
                <a:sym typeface="Wingdings" pitchFamily="2" charset="2"/>
              </a:rPr>
              <a:t>Apps ( </a:t>
            </a:r>
            <a:r>
              <a:rPr lang="en-US" altLang="zh-TW" sz="1200" dirty="0">
                <a:sym typeface="Wingdings" pitchFamily="2" charset="2"/>
              </a:rPr>
              <a:t>S4.8.1 </a:t>
            </a:r>
            <a:r>
              <a:rPr lang="en-US" altLang="zh-TW" sz="1200" dirty="0" smtClean="0">
                <a:sym typeface="Wingdings" pitchFamily="2" charset="2"/>
              </a:rPr>
              <a:t>).</a:t>
            </a:r>
          </a:p>
          <a:p>
            <a:pPr marL="228600" indent="-228600">
              <a:buFont typeface="+mj-lt"/>
              <a:buAutoNum type="arabicPeriod"/>
            </a:pPr>
            <a:r>
              <a:rPr lang="en-US" altLang="zh-TW" sz="1200" dirty="0">
                <a:sym typeface="Wingdings" pitchFamily="2" charset="2"/>
              </a:rPr>
              <a:t>T</a:t>
            </a:r>
            <a:r>
              <a:rPr lang="en-US" altLang="zh-TW" sz="1200" dirty="0" smtClean="0">
                <a:sym typeface="Wingdings" pitchFamily="2" charset="2"/>
              </a:rPr>
              <a:t>ap “Playback”, go to S4.10.1; Tap “Related Apps”, go to S4.8.1. </a:t>
            </a:r>
            <a:endParaRPr lang="en-US" altLang="zh-TW" sz="1200" dirty="0"/>
          </a:p>
          <a:p>
            <a:pPr marL="228600" indent="-228600">
              <a:buFont typeface="+mj-lt"/>
              <a:buAutoNum type="arabicPeriod"/>
            </a:pPr>
            <a:r>
              <a:rPr lang="en-US" altLang="zh-TW" sz="1200" dirty="0" smtClean="0"/>
              <a:t>“</a:t>
            </a:r>
            <a:r>
              <a:rPr lang="en-US" altLang="zh-TW" sz="1200" dirty="0"/>
              <a:t>Timeout” Words: appears when relay countdown less than 60 seconds.</a:t>
            </a:r>
            <a:endParaRPr lang="en-US" altLang="zh-TW" sz="1200" dirty="0">
              <a:sym typeface="Wingdings" pitchFamily="2" charset="2"/>
            </a:endParaRPr>
          </a:p>
          <a:p>
            <a:pPr marL="228600" indent="-228600">
              <a:buFont typeface="+mj-lt"/>
              <a:buAutoNum type="arabicPeriod"/>
            </a:pPr>
            <a:endParaRPr lang="en-US" altLang="zh-TW" sz="1200" dirty="0"/>
          </a:p>
          <a:p>
            <a:pPr marL="228600" indent="-228600">
              <a:spcBef>
                <a:spcPts val="0"/>
              </a:spcBef>
              <a:buFontTx/>
              <a:buAutoNum type="arabicPeriod"/>
              <a:defRPr/>
            </a:pPr>
            <a:endParaRPr lang="en-US" altLang="zh-TW" sz="1200" dirty="0" smtClean="0"/>
          </a:p>
          <a:p>
            <a:pPr marL="228600" indent="-228600">
              <a:spcBef>
                <a:spcPts val="0"/>
              </a:spcBef>
              <a:buFontTx/>
              <a:buAutoNum type="arabicPeriod"/>
              <a:defRPr/>
            </a:pPr>
            <a:endParaRPr lang="en-US" altLang="zh-TW" sz="1200" dirty="0"/>
          </a:p>
        </p:txBody>
      </p:sp>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76706" y="454360"/>
            <a:ext cx="7390588"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S4.1.1 Camera Live View</a:t>
            </a:r>
            <a:endParaRPr lang="zh-TW" altLang="en-US" b="1" dirty="0">
              <a:solidFill>
                <a:schemeClr val="tx1"/>
              </a:solidFill>
            </a:endParaRPr>
          </a:p>
        </p:txBody>
      </p:sp>
      <p:cxnSp>
        <p:nvCxnSpPr>
          <p:cNvPr id="6" name="直線單箭頭接點 5"/>
          <p:cNvCxnSpPr/>
          <p:nvPr/>
        </p:nvCxnSpPr>
        <p:spPr>
          <a:xfrm flipH="1">
            <a:off x="7452320" y="1513250"/>
            <a:ext cx="664006" cy="461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101811" y="1297225"/>
            <a:ext cx="1000379" cy="63535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Main Feature’s  picture</a:t>
            </a:r>
            <a:endParaRPr lang="zh-TW" altLang="en-US" sz="1200" dirty="0"/>
          </a:p>
        </p:txBody>
      </p:sp>
      <p:cxnSp>
        <p:nvCxnSpPr>
          <p:cNvPr id="8" name="直線單箭頭接點 7"/>
          <p:cNvCxnSpPr>
            <a:stCxn id="7" idx="1"/>
          </p:cNvCxnSpPr>
          <p:nvPr/>
        </p:nvCxnSpPr>
        <p:spPr>
          <a:xfrm flipH="1">
            <a:off x="7452321" y="1614904"/>
            <a:ext cx="649490" cy="64019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直線單箭頭接點 8"/>
          <p:cNvCxnSpPr>
            <a:stCxn id="7" idx="1"/>
          </p:cNvCxnSpPr>
          <p:nvPr/>
        </p:nvCxnSpPr>
        <p:spPr>
          <a:xfrm flipH="1">
            <a:off x="7452321" y="1614904"/>
            <a:ext cx="649490" cy="138204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直線單箭頭接點 9"/>
          <p:cNvCxnSpPr>
            <a:stCxn id="11" idx="3"/>
            <a:endCxn id="14" idx="1"/>
          </p:cNvCxnSpPr>
          <p:nvPr/>
        </p:nvCxnSpPr>
        <p:spPr>
          <a:xfrm flipV="1">
            <a:off x="1054971" y="1531514"/>
            <a:ext cx="4692685" cy="409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54592" y="1319584"/>
            <a:ext cx="1000379"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Timeout</a:t>
            </a:r>
          </a:p>
          <a:p>
            <a:pPr algn="ctr"/>
            <a:r>
              <a:rPr lang="en-US" altLang="zh-TW" sz="1200" dirty="0" smtClean="0"/>
              <a:t>words</a:t>
            </a:r>
            <a:endParaRPr lang="zh-TW" altLang="en-US" sz="1200" dirty="0"/>
          </a:p>
        </p:txBody>
      </p:sp>
      <p:sp>
        <p:nvSpPr>
          <p:cNvPr id="14" name="圓角矩形 13"/>
          <p:cNvSpPr/>
          <p:nvPr/>
        </p:nvSpPr>
        <p:spPr>
          <a:xfrm>
            <a:off x="5747656" y="1391690"/>
            <a:ext cx="720080" cy="27964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sz="1400" dirty="0"/>
          </a:p>
        </p:txBody>
      </p:sp>
      <p:cxnSp>
        <p:nvCxnSpPr>
          <p:cNvPr id="13" name="直線單箭頭接點 12"/>
          <p:cNvCxnSpPr/>
          <p:nvPr/>
        </p:nvCxnSpPr>
        <p:spPr>
          <a:xfrm flipH="1">
            <a:off x="7452320" y="764704"/>
            <a:ext cx="67032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 name="圓角矩形 14"/>
          <p:cNvSpPr/>
          <p:nvPr/>
        </p:nvSpPr>
        <p:spPr>
          <a:xfrm>
            <a:off x="8108125" y="548680"/>
            <a:ext cx="1000379"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err="1" smtClean="0"/>
              <a:t>mydlink</a:t>
            </a:r>
            <a:r>
              <a:rPr lang="en-US" altLang="zh-TW" sz="1200" dirty="0" smtClean="0"/>
              <a:t> logo</a:t>
            </a:r>
            <a:endParaRPr lang="zh-TW" altLang="en-US" sz="1200" dirty="0"/>
          </a:p>
        </p:txBody>
      </p:sp>
      <p:cxnSp>
        <p:nvCxnSpPr>
          <p:cNvPr id="16" name="直線接點 15"/>
          <p:cNvCxnSpPr/>
          <p:nvPr/>
        </p:nvCxnSpPr>
        <p:spPr>
          <a:xfrm>
            <a:off x="227137" y="4328012"/>
            <a:ext cx="8064896"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圓角矩形 16"/>
          <p:cNvSpPr/>
          <p:nvPr/>
        </p:nvSpPr>
        <p:spPr>
          <a:xfrm>
            <a:off x="8142126" y="4104368"/>
            <a:ext cx="781418"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Screen Line</a:t>
            </a:r>
            <a:endParaRPr lang="zh-TW" altLang="en-US" sz="1200" dirty="0"/>
          </a:p>
        </p:txBody>
      </p:sp>
      <p:sp>
        <p:nvSpPr>
          <p:cNvPr id="2" name="向下箭號 1"/>
          <p:cNvSpPr/>
          <p:nvPr/>
        </p:nvSpPr>
        <p:spPr>
          <a:xfrm flipV="1">
            <a:off x="7651640" y="3899740"/>
            <a:ext cx="135840" cy="84130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21" name="直線單箭頭接點 20"/>
          <p:cNvCxnSpPr/>
          <p:nvPr/>
        </p:nvCxnSpPr>
        <p:spPr>
          <a:xfrm flipH="1">
            <a:off x="8076191" y="3216744"/>
            <a:ext cx="588297"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2" name="圓角矩形 21"/>
          <p:cNvSpPr/>
          <p:nvPr/>
        </p:nvSpPr>
        <p:spPr>
          <a:xfrm>
            <a:off x="8302099" y="3028016"/>
            <a:ext cx="806405" cy="4320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p>
          <a:p>
            <a:pPr algn="ctr"/>
            <a:r>
              <a:rPr lang="en-US" altLang="zh-TW" sz="1200" dirty="0" smtClean="0"/>
              <a:t>Settings</a:t>
            </a:r>
            <a:endParaRPr lang="zh-TW" altLang="en-US" sz="1200" dirty="0"/>
          </a:p>
        </p:txBody>
      </p:sp>
      <p:sp>
        <p:nvSpPr>
          <p:cNvPr id="23" name="圓角矩形 22"/>
          <p:cNvSpPr/>
          <p:nvPr/>
        </p:nvSpPr>
        <p:spPr>
          <a:xfrm>
            <a:off x="56658" y="64347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24" name="直線單箭頭接點 23"/>
          <p:cNvCxnSpPr>
            <a:stCxn id="23" idx="3"/>
          </p:cNvCxnSpPr>
          <p:nvPr/>
        </p:nvCxnSpPr>
        <p:spPr>
          <a:xfrm>
            <a:off x="835762" y="823492"/>
            <a:ext cx="351862"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263095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7503" y="4756702"/>
            <a:ext cx="3744417" cy="210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01263" y="4764503"/>
            <a:ext cx="2514953" cy="2031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字版面配置區 7"/>
          <p:cNvSpPr txBox="1">
            <a:spLocks/>
          </p:cNvSpPr>
          <p:nvPr/>
        </p:nvSpPr>
        <p:spPr>
          <a:xfrm>
            <a:off x="6660232" y="4797152"/>
            <a:ext cx="2411760" cy="2016223"/>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altLang="zh-TW" sz="1200" b="1" dirty="0" smtClean="0"/>
              <a:t>[</a:t>
            </a:r>
            <a:r>
              <a:rPr lang="en-US" altLang="zh-TW" sz="1200" b="1" dirty="0" err="1"/>
              <a:t>eptz</a:t>
            </a:r>
            <a:r>
              <a:rPr lang="en-US" altLang="zh-TW" sz="1200" b="1" dirty="0"/>
              <a:t> feature] </a:t>
            </a:r>
            <a:endParaRPr lang="en-US" altLang="zh-TW" sz="1200" dirty="0"/>
          </a:p>
          <a:p>
            <a:r>
              <a:rPr lang="en-US" altLang="zh-TW" sz="1200" dirty="0"/>
              <a:t>1</a:t>
            </a:r>
            <a:r>
              <a:rPr lang="en-US" altLang="zh-TW" sz="1200" dirty="0" smtClean="0"/>
              <a:t>.   </a:t>
            </a:r>
            <a:r>
              <a:rPr lang="en-US" altLang="zh-TW" sz="1200" dirty="0" err="1" smtClean="0"/>
              <a:t>ePTZ</a:t>
            </a:r>
            <a:r>
              <a:rPr lang="en-US" altLang="zh-TW" sz="1200" dirty="0" smtClean="0"/>
              <a:t> </a:t>
            </a:r>
            <a:r>
              <a:rPr lang="en-US" altLang="zh-TW" sz="1200" dirty="0"/>
              <a:t>feature in live view : </a:t>
            </a:r>
          </a:p>
          <a:p>
            <a:pPr marL="228600" indent="-228600">
              <a:buFont typeface="+mj-lt"/>
              <a:buAutoNum type="alphaLcPeriod"/>
            </a:pPr>
            <a:r>
              <a:rPr lang="en-US" altLang="zh-TW" sz="1200" dirty="0" smtClean="0"/>
              <a:t>One </a:t>
            </a:r>
            <a:r>
              <a:rPr lang="en-US" altLang="zh-TW" sz="1200" dirty="0"/>
              <a:t>finger drag to pan. </a:t>
            </a:r>
            <a:endParaRPr lang="en-US" altLang="zh-TW" sz="1200" dirty="0" smtClean="0"/>
          </a:p>
          <a:p>
            <a:pPr marL="228600" indent="-228600">
              <a:buFont typeface="+mj-lt"/>
              <a:buAutoNum type="alphaLcPeriod"/>
            </a:pPr>
            <a:r>
              <a:rPr lang="en-US" altLang="zh-TW" sz="1200" dirty="0" smtClean="0"/>
              <a:t>Two </a:t>
            </a:r>
            <a:r>
              <a:rPr lang="en-US" altLang="zh-TW" sz="1200" dirty="0"/>
              <a:t>finger pinch to zoom. </a:t>
            </a:r>
            <a:endParaRPr lang="en-US" altLang="zh-TW" sz="1200" dirty="0" smtClean="0"/>
          </a:p>
          <a:p>
            <a:pPr marL="228600" indent="-228600">
              <a:buFont typeface="+mj-lt"/>
              <a:buAutoNum type="alphaLcPeriod"/>
            </a:pPr>
            <a:r>
              <a:rPr lang="en-US" altLang="zh-TW" sz="1200" dirty="0" smtClean="0"/>
              <a:t>Show </a:t>
            </a:r>
            <a:r>
              <a:rPr lang="en-US" altLang="zh-TW" sz="1200" dirty="0"/>
              <a:t>full/port view when user single tap view and it is in zoom out status. </a:t>
            </a:r>
          </a:p>
        </p:txBody>
      </p:sp>
      <p:pic>
        <p:nvPicPr>
          <p:cNvPr id="3075" name="Picture 3"/>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52652" y="454360"/>
            <a:ext cx="8238693"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S4.1.2 </a:t>
            </a:r>
            <a:r>
              <a:rPr lang="en-US" altLang="zh-TW" b="1" dirty="0" err="1">
                <a:solidFill>
                  <a:schemeClr val="tx1"/>
                </a:solidFill>
              </a:rPr>
              <a:t>ePTZ</a:t>
            </a:r>
            <a:r>
              <a:rPr lang="en-US" altLang="zh-TW" b="1" dirty="0">
                <a:solidFill>
                  <a:schemeClr val="tx1"/>
                </a:solidFill>
              </a:rPr>
              <a:t> Activated</a:t>
            </a:r>
            <a:endParaRPr lang="zh-TW" altLang="en-US" b="1" dirty="0">
              <a:solidFill>
                <a:schemeClr val="tx1"/>
              </a:solidFill>
            </a:endParaRPr>
          </a:p>
        </p:txBody>
      </p:sp>
      <p:sp>
        <p:nvSpPr>
          <p:cNvPr id="7" name="圓角矩形 6"/>
          <p:cNvSpPr/>
          <p:nvPr/>
        </p:nvSpPr>
        <p:spPr>
          <a:xfrm>
            <a:off x="56658" y="112474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9" name="直線單箭頭接點 8"/>
          <p:cNvCxnSpPr>
            <a:stCxn id="7" idx="0"/>
          </p:cNvCxnSpPr>
          <p:nvPr/>
        </p:nvCxnSpPr>
        <p:spPr>
          <a:xfrm flipV="1">
            <a:off x="446210" y="836712"/>
            <a:ext cx="309366" cy="2880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614402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文字版面配置區 7"/>
          <p:cNvSpPr txBox="1">
            <a:spLocks/>
          </p:cNvSpPr>
          <p:nvPr/>
        </p:nvSpPr>
        <p:spPr>
          <a:xfrm>
            <a:off x="0" y="4754476"/>
            <a:ext cx="9144000" cy="2103524"/>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solidFill>
                  <a:srgbClr val="FF0000"/>
                </a:solidFill>
              </a:rPr>
              <a:t>The order of features in camera </a:t>
            </a:r>
            <a:r>
              <a:rPr lang="en-US" altLang="zh-TW" sz="1200" dirty="0" smtClean="0">
                <a:solidFill>
                  <a:srgbClr val="FF0000"/>
                </a:solidFill>
              </a:rPr>
              <a:t>is the same with S4.1.1 camera live view</a:t>
            </a:r>
            <a:r>
              <a:rPr lang="en-US" altLang="zh-TW" sz="1200" dirty="0" smtClean="0">
                <a:solidFill>
                  <a:srgbClr val="FF0000"/>
                </a:solidFill>
                <a:sym typeface="Wingdings" pitchFamily="2" charset="2"/>
              </a:rPr>
              <a:t>.</a:t>
            </a:r>
            <a:endParaRPr lang="en-US" altLang="zh-TW" sz="1200" dirty="0">
              <a:solidFill>
                <a:srgbClr val="FF0000"/>
              </a:solidFill>
              <a:sym typeface="Wingdings" pitchFamily="2" charset="2"/>
            </a:endParaRPr>
          </a:p>
          <a:p>
            <a:pPr marL="228600" lvl="0" indent="-228600">
              <a:buAutoNum type="arabicPeriod"/>
            </a:pPr>
            <a:r>
              <a:rPr lang="en-US" altLang="zh-TW" sz="1200" dirty="0" smtClean="0"/>
              <a:t>Tap </a:t>
            </a:r>
            <a:r>
              <a:rPr lang="en-US" altLang="zh-TW" sz="1200" dirty="0"/>
              <a:t>“View Type” Button will show or close the fly-out.</a:t>
            </a:r>
          </a:p>
          <a:p>
            <a:pPr marL="228600" lvl="0" indent="-228600">
              <a:buAutoNum type="arabicPeriod"/>
            </a:pPr>
            <a:r>
              <a:rPr lang="en-US" altLang="zh-TW" sz="1200" dirty="0"/>
              <a:t>Tap one of the options will switch to one type of the View and close the fly-out.</a:t>
            </a:r>
          </a:p>
          <a:p>
            <a:pPr marL="228600" lvl="0" indent="-228600">
              <a:buAutoNum type="arabicPeriod"/>
            </a:pPr>
            <a:r>
              <a:rPr lang="en-US" altLang="zh-TW" sz="1200" dirty="0"/>
              <a:t>Tap outside the fly-out will close the fly-out.</a:t>
            </a:r>
          </a:p>
          <a:p>
            <a:pPr marL="228600" lvl="0" indent="-228600">
              <a:buAutoNum type="arabicPeriod"/>
            </a:pPr>
            <a:r>
              <a:rPr lang="en-US" altLang="zh-TW" sz="1200" dirty="0" smtClean="0">
                <a:sym typeface="Wingdings" pitchFamily="2" charset="2"/>
              </a:rPr>
              <a:t>Show </a:t>
            </a:r>
            <a:r>
              <a:rPr lang="en-US" altLang="zh-TW" sz="1200" dirty="0">
                <a:sym typeface="Wingdings" pitchFamily="2" charset="2"/>
              </a:rPr>
              <a:t>the [option’s name] </a:t>
            </a:r>
            <a:r>
              <a:rPr lang="en-US" altLang="zh-TW" sz="1200" dirty="0" smtClean="0">
                <a:sym typeface="Wingdings" pitchFamily="2" charset="2"/>
              </a:rPr>
              <a:t>and it’s picture in </a:t>
            </a:r>
            <a:r>
              <a:rPr lang="en-US" altLang="zh-TW" sz="1200" dirty="0">
                <a:sym typeface="Wingdings" pitchFamily="2" charset="2"/>
              </a:rPr>
              <a:t>the option’s </a:t>
            </a:r>
            <a:r>
              <a:rPr lang="en-US" altLang="zh-TW" sz="1200" dirty="0" smtClean="0">
                <a:sym typeface="Wingdings" pitchFamily="2" charset="2"/>
              </a:rPr>
              <a:t>section.</a:t>
            </a:r>
          </a:p>
          <a:p>
            <a:pPr marL="228600" indent="-228600">
              <a:buAutoNum type="arabicPeriod"/>
            </a:pPr>
            <a:r>
              <a:rPr lang="en-US" altLang="zh-TW" sz="1200" dirty="0" smtClean="0"/>
              <a:t>Open </a:t>
            </a:r>
            <a:r>
              <a:rPr lang="en-US" altLang="zh-TW" sz="1200" dirty="0"/>
              <a:t>a </a:t>
            </a:r>
            <a:r>
              <a:rPr lang="en-US" altLang="zh-TW" sz="1200" dirty="0" smtClean="0"/>
              <a:t>fly-out in type 4 to </a:t>
            </a:r>
            <a:r>
              <a:rPr lang="en-US" altLang="zh-TW" sz="1200" dirty="0"/>
              <a:t>switch view mode which depends on mount </a:t>
            </a:r>
            <a:r>
              <a:rPr lang="en-US" altLang="zh-TW" sz="1200" dirty="0" smtClean="0"/>
              <a:t>type as below:</a:t>
            </a:r>
          </a:p>
          <a:p>
            <a:pPr marL="685800" lvl="1" indent="-228600">
              <a:buAutoNum type="alphaLcParenBoth"/>
            </a:pPr>
            <a:r>
              <a:rPr lang="en-US" altLang="zh-TW" dirty="0" smtClean="0"/>
              <a:t>Ceiling </a:t>
            </a:r>
            <a:r>
              <a:rPr lang="en-US" altLang="zh-TW" dirty="0"/>
              <a:t>( Default </a:t>
            </a:r>
            <a:r>
              <a:rPr lang="en-US" altLang="zh-TW" dirty="0" smtClean="0"/>
              <a:t>): 1O / 1R / 2P / 1</a:t>
            </a:r>
            <a:r>
              <a:rPr lang="en-US" altLang="zh-TW" dirty="0" smtClean="0">
                <a:solidFill>
                  <a:prstClr val="black"/>
                </a:solidFill>
              </a:rPr>
              <a:t>O3R / 4R</a:t>
            </a:r>
          </a:p>
          <a:p>
            <a:pPr marL="685800" lvl="1" indent="-228600">
              <a:buAutoNum type="alphaLcParenBoth"/>
            </a:pPr>
            <a:r>
              <a:rPr lang="en-US" altLang="zh-TW" dirty="0" smtClean="0">
                <a:solidFill>
                  <a:prstClr val="black"/>
                </a:solidFill>
              </a:rPr>
              <a:t>Wall: 1O / 1R / 1P2R / 1O3R / 4R</a:t>
            </a:r>
          </a:p>
          <a:p>
            <a:pPr marL="685800" lvl="1" indent="-228600">
              <a:buAutoNum type="alphaLcParenBoth"/>
            </a:pPr>
            <a:r>
              <a:rPr lang="en-US" altLang="zh-TW" dirty="0" smtClean="0">
                <a:solidFill>
                  <a:prstClr val="black"/>
                </a:solidFill>
              </a:rPr>
              <a:t>Desktop:1O / 1R / 2P / 1O3R / 4R</a:t>
            </a:r>
            <a:endParaRPr lang="en-US" altLang="zh-TW" dirty="0">
              <a:solidFill>
                <a:prstClr val="black"/>
              </a:solidFill>
            </a:endParaRPr>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2653" y="448124"/>
            <a:ext cx="8238693"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S4.2.1 View </a:t>
            </a:r>
            <a:r>
              <a:rPr lang="en-US" altLang="zh-TW" b="1" dirty="0" smtClean="0">
                <a:solidFill>
                  <a:schemeClr val="tx1"/>
                </a:solidFill>
              </a:rPr>
              <a:t>Type</a:t>
            </a:r>
            <a:endParaRPr lang="zh-TW" altLang="en-US" b="1" dirty="0">
              <a:solidFill>
                <a:schemeClr val="tx1"/>
              </a:solidFill>
            </a:endParaRPr>
          </a:p>
        </p:txBody>
      </p:sp>
      <p:cxnSp>
        <p:nvCxnSpPr>
          <p:cNvPr id="5" name="直線單箭頭接點 4"/>
          <p:cNvCxnSpPr>
            <a:stCxn id="6" idx="3"/>
          </p:cNvCxnSpPr>
          <p:nvPr/>
        </p:nvCxnSpPr>
        <p:spPr>
          <a:xfrm>
            <a:off x="956250" y="4059656"/>
            <a:ext cx="260763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56658" y="3843632"/>
            <a:ext cx="899592"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Option’s picture</a:t>
            </a:r>
            <a:endParaRPr lang="zh-TW" altLang="en-US" sz="1200" dirty="0"/>
          </a:p>
        </p:txBody>
      </p:sp>
      <p:sp>
        <p:nvSpPr>
          <p:cNvPr id="15" name="圓角矩形 14"/>
          <p:cNvSpPr/>
          <p:nvPr/>
        </p:nvSpPr>
        <p:spPr>
          <a:xfrm>
            <a:off x="56658" y="112474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16" name="直線單箭頭接點 15"/>
          <p:cNvCxnSpPr>
            <a:stCxn id="15" idx="0"/>
          </p:cNvCxnSpPr>
          <p:nvPr/>
        </p:nvCxnSpPr>
        <p:spPr>
          <a:xfrm flipV="1">
            <a:off x="446210" y="836712"/>
            <a:ext cx="309366" cy="2880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09914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線接點 15"/>
          <p:cNvCxnSpPr/>
          <p:nvPr/>
        </p:nvCxnSpPr>
        <p:spPr>
          <a:xfrm>
            <a:off x="0" y="3429000"/>
            <a:ext cx="9144000" cy="0"/>
          </a:xfrm>
          <a:prstGeom prst="line">
            <a:avLst/>
          </a:prstGeom>
        </p:spPr>
        <p:style>
          <a:lnRef idx="1">
            <a:schemeClr val="accent6"/>
          </a:lnRef>
          <a:fillRef idx="0">
            <a:schemeClr val="accent6"/>
          </a:fillRef>
          <a:effectRef idx="0">
            <a:schemeClr val="accent6"/>
          </a:effectRef>
          <a:fontRef idx="minor">
            <a:schemeClr val="tx1"/>
          </a:fontRef>
        </p:style>
      </p:cxnSp>
      <p:pic>
        <p:nvPicPr>
          <p:cNvPr id="2"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94000" y="0"/>
            <a:ext cx="4500000" cy="270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4330840"/>
            <a:ext cx="4500000" cy="252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644000" y="4327405"/>
            <a:ext cx="4500000" cy="253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字方塊 11"/>
          <p:cNvSpPr txBox="1"/>
          <p:nvPr/>
        </p:nvSpPr>
        <p:spPr>
          <a:xfrm>
            <a:off x="4032391" y="2685980"/>
            <a:ext cx="1080745" cy="338554"/>
          </a:xfrm>
          <a:prstGeom prst="rect">
            <a:avLst/>
          </a:prstGeom>
          <a:noFill/>
        </p:spPr>
        <p:txBody>
          <a:bodyPr wrap="none" rtlCol="0">
            <a:spAutoFit/>
          </a:bodyPr>
          <a:lstStyle/>
          <a:p>
            <a:r>
              <a:rPr lang="en-US" altLang="zh-TW" sz="1600" dirty="0" smtClean="0"/>
              <a:t>Old Design</a:t>
            </a:r>
            <a:endParaRPr lang="zh-TW" altLang="en-US" sz="1600" dirty="0"/>
          </a:p>
        </p:txBody>
      </p:sp>
      <p:sp>
        <p:nvSpPr>
          <p:cNvPr id="13" name="文字方塊 12"/>
          <p:cNvSpPr txBox="1"/>
          <p:nvPr/>
        </p:nvSpPr>
        <p:spPr>
          <a:xfrm>
            <a:off x="1986485" y="3958073"/>
            <a:ext cx="5160387" cy="338554"/>
          </a:xfrm>
          <a:prstGeom prst="rect">
            <a:avLst/>
          </a:prstGeom>
          <a:noFill/>
        </p:spPr>
        <p:txBody>
          <a:bodyPr wrap="none" rtlCol="0">
            <a:spAutoFit/>
          </a:bodyPr>
          <a:lstStyle/>
          <a:p>
            <a:r>
              <a:rPr lang="en-US" altLang="zh-TW" sz="1600" dirty="0" smtClean="0"/>
              <a:t>New Design: </a:t>
            </a:r>
            <a:r>
              <a:rPr lang="en-US" altLang="zh-TW" sz="1600" dirty="0" smtClean="0">
                <a:solidFill>
                  <a:schemeClr val="accent6">
                    <a:lumMod val="75000"/>
                  </a:schemeClr>
                </a:solidFill>
              </a:rPr>
              <a:t>(1) more content, (2) hide the sign in entrance</a:t>
            </a:r>
            <a:endParaRPr lang="zh-TW" altLang="en-US" sz="1600" dirty="0">
              <a:solidFill>
                <a:schemeClr val="accent6">
                  <a:lumMod val="75000"/>
                </a:schemeClr>
              </a:solidFill>
            </a:endParaRPr>
          </a:p>
        </p:txBody>
      </p:sp>
      <p:sp>
        <p:nvSpPr>
          <p:cNvPr id="14" name="向下箭號 13"/>
          <p:cNvSpPr/>
          <p:nvPr/>
        </p:nvSpPr>
        <p:spPr>
          <a:xfrm>
            <a:off x="4462817" y="3113604"/>
            <a:ext cx="216016" cy="74509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圓角矩形 17"/>
          <p:cNvSpPr/>
          <p:nvPr/>
        </p:nvSpPr>
        <p:spPr>
          <a:xfrm>
            <a:off x="2771800" y="3249000"/>
            <a:ext cx="3600000" cy="3600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Sing-in Page</a:t>
            </a:r>
            <a:endParaRPr lang="zh-TW" altLang="en-US" dirty="0"/>
          </a:p>
        </p:txBody>
      </p:sp>
      <p:sp>
        <p:nvSpPr>
          <p:cNvPr id="19" name="圓角矩形 18"/>
          <p:cNvSpPr/>
          <p:nvPr/>
        </p:nvSpPr>
        <p:spPr>
          <a:xfrm>
            <a:off x="2768894" y="536497"/>
            <a:ext cx="936104" cy="516239"/>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0" name="橢圓 19"/>
          <p:cNvSpPr/>
          <p:nvPr/>
        </p:nvSpPr>
        <p:spPr>
          <a:xfrm>
            <a:off x="2376968" y="62072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1</a:t>
            </a:r>
            <a:endParaRPr lang="zh-TW" altLang="en-US" b="1" dirty="0"/>
          </a:p>
        </p:txBody>
      </p:sp>
      <p:sp>
        <p:nvSpPr>
          <p:cNvPr id="21" name="圓角矩形 20"/>
          <p:cNvSpPr/>
          <p:nvPr/>
        </p:nvSpPr>
        <p:spPr>
          <a:xfrm>
            <a:off x="179512" y="4437112"/>
            <a:ext cx="4176464" cy="2304256"/>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2" name="橢圓 21"/>
          <p:cNvSpPr/>
          <p:nvPr/>
        </p:nvSpPr>
        <p:spPr>
          <a:xfrm>
            <a:off x="30706" y="4161343"/>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1</a:t>
            </a:r>
            <a:endParaRPr lang="zh-TW" altLang="en-US" b="1" dirty="0"/>
          </a:p>
        </p:txBody>
      </p:sp>
      <p:sp>
        <p:nvSpPr>
          <p:cNvPr id="23" name="圓角矩形 22"/>
          <p:cNvSpPr/>
          <p:nvPr/>
        </p:nvSpPr>
        <p:spPr>
          <a:xfrm>
            <a:off x="4678832" y="722608"/>
            <a:ext cx="1765375" cy="906192"/>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4" name="橢圓 23"/>
          <p:cNvSpPr/>
          <p:nvPr/>
        </p:nvSpPr>
        <p:spPr>
          <a:xfrm>
            <a:off x="6471503" y="995704"/>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2</a:t>
            </a:r>
            <a:endParaRPr lang="zh-TW" altLang="en-US" b="1" dirty="0"/>
          </a:p>
        </p:txBody>
      </p:sp>
      <p:sp>
        <p:nvSpPr>
          <p:cNvPr id="25" name="圓角矩形 24"/>
          <p:cNvSpPr/>
          <p:nvPr/>
        </p:nvSpPr>
        <p:spPr>
          <a:xfrm>
            <a:off x="7537976" y="4282978"/>
            <a:ext cx="1566117" cy="2561373"/>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6" name="橢圓 25"/>
          <p:cNvSpPr/>
          <p:nvPr/>
        </p:nvSpPr>
        <p:spPr>
          <a:xfrm>
            <a:off x="8744093" y="392297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2</a:t>
            </a:r>
            <a:endParaRPr lang="zh-TW" altLang="en-US" b="1" dirty="0"/>
          </a:p>
        </p:txBody>
      </p:sp>
      <p:sp>
        <p:nvSpPr>
          <p:cNvPr id="27" name="圓角矩形 26"/>
          <p:cNvSpPr/>
          <p:nvPr/>
        </p:nvSpPr>
        <p:spPr>
          <a:xfrm>
            <a:off x="2966417" y="3249000"/>
            <a:ext cx="360000" cy="360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b="1" dirty="0" smtClean="0"/>
              <a:t>1</a:t>
            </a:r>
            <a:endParaRPr lang="zh-TW" altLang="en-US" b="1" dirty="0"/>
          </a:p>
        </p:txBody>
      </p:sp>
    </p:spTree>
    <p:extLst>
      <p:ext uri="{BB962C8B-B14F-4D97-AF65-F5344CB8AC3E}">
        <p14:creationId xmlns:p14="http://schemas.microsoft.com/office/powerpoint/2010/main" val="3939683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2653" y="448124"/>
            <a:ext cx="8238693"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S4.2.2 Quality</a:t>
            </a:r>
            <a:endParaRPr lang="zh-TW" altLang="en-US" b="1" dirty="0">
              <a:solidFill>
                <a:schemeClr val="tx1"/>
              </a:solidFill>
            </a:endParaRPr>
          </a:p>
        </p:txBody>
      </p:sp>
      <p:cxnSp>
        <p:nvCxnSpPr>
          <p:cNvPr id="5" name="直線單箭頭接點 4"/>
          <p:cNvCxnSpPr>
            <a:stCxn id="6" idx="3"/>
          </p:cNvCxnSpPr>
          <p:nvPr/>
        </p:nvCxnSpPr>
        <p:spPr>
          <a:xfrm>
            <a:off x="956250" y="4059656"/>
            <a:ext cx="260763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56658" y="3843632"/>
            <a:ext cx="899592"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Option’s picture</a:t>
            </a:r>
            <a:endParaRPr lang="zh-TW" altLang="en-US" sz="1200" dirty="0"/>
          </a:p>
        </p:txBody>
      </p:sp>
      <p:sp>
        <p:nvSpPr>
          <p:cNvPr id="11" name="文字版面配置區 7"/>
          <p:cNvSpPr txBox="1">
            <a:spLocks/>
          </p:cNvSpPr>
          <p:nvPr/>
        </p:nvSpPr>
        <p:spPr>
          <a:xfrm>
            <a:off x="0" y="4747064"/>
            <a:ext cx="9144000" cy="2110936"/>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solidFill>
                  <a:srgbClr val="FF0000"/>
                </a:solidFill>
              </a:rPr>
              <a:t>The order of features in camera is the same with S4.1.1 camera live view</a:t>
            </a:r>
            <a:r>
              <a:rPr lang="en-US" altLang="zh-TW" sz="1200" dirty="0">
                <a:solidFill>
                  <a:srgbClr val="FF0000"/>
                </a:solidFill>
                <a:sym typeface="Wingdings" pitchFamily="2" charset="2"/>
              </a:rPr>
              <a:t>.</a:t>
            </a:r>
          </a:p>
          <a:p>
            <a:pPr marL="228600" lvl="0" indent="-228600">
              <a:buAutoNum type="arabicPeriod"/>
            </a:pPr>
            <a:r>
              <a:rPr lang="en-US" altLang="zh-TW" sz="1200" dirty="0" smtClean="0"/>
              <a:t>Tap </a:t>
            </a:r>
            <a:r>
              <a:rPr lang="en-US" altLang="zh-TW" sz="1200" dirty="0"/>
              <a:t>“Quality” Button will show or close the fly-out.</a:t>
            </a:r>
          </a:p>
          <a:p>
            <a:pPr marL="228600" lvl="0" indent="-228600">
              <a:buAutoNum type="arabicPeriod"/>
            </a:pPr>
            <a:r>
              <a:rPr lang="en-US" altLang="zh-TW" sz="1200" dirty="0"/>
              <a:t>Tap one of the options will switch to one type of the View and close the fly-out.</a:t>
            </a:r>
          </a:p>
          <a:p>
            <a:pPr marL="228600" lvl="0" indent="-228600">
              <a:buAutoNum type="arabicPeriod"/>
            </a:pPr>
            <a:r>
              <a:rPr lang="en-US" altLang="zh-TW" sz="1200" dirty="0"/>
              <a:t>Tap outside the fly-out will close the fly-out.</a:t>
            </a:r>
          </a:p>
          <a:p>
            <a:pPr marL="228600" lvl="0" indent="-228600">
              <a:buAutoNum type="arabicPeriod"/>
            </a:pPr>
            <a:r>
              <a:rPr lang="en-US" altLang="zh-TW" sz="1200" dirty="0" smtClean="0"/>
              <a:t>Open a fly-out in type 4 to switch quality mode </a:t>
            </a:r>
            <a:r>
              <a:rPr lang="en-US" altLang="zh-TW" sz="1200" dirty="0" smtClean="0">
                <a:solidFill>
                  <a:prstClr val="black"/>
                </a:solidFill>
              </a:rPr>
              <a:t>which depends on demand. </a:t>
            </a:r>
          </a:p>
          <a:p>
            <a:pPr marL="228600" indent="-228600">
              <a:buFont typeface="Arial" pitchFamily="34" charset="0"/>
              <a:buAutoNum type="arabicPeriod"/>
            </a:pPr>
            <a:r>
              <a:rPr lang="en-US" altLang="zh-TW" sz="1200" dirty="0" smtClean="0">
                <a:solidFill>
                  <a:prstClr val="black"/>
                </a:solidFill>
              </a:rPr>
              <a:t>There are three options in the Quality, and the order of the options from top to down is: 240</a:t>
            </a:r>
            <a:r>
              <a:rPr lang="en-US" altLang="zh-TW" sz="1200" dirty="0" smtClean="0">
                <a:solidFill>
                  <a:prstClr val="black"/>
                </a:solidFill>
                <a:sym typeface="Wingdings" pitchFamily="2" charset="2"/>
              </a:rPr>
              <a:t>480HD, and </a:t>
            </a:r>
            <a:r>
              <a:rPr lang="en-US" altLang="zh-TW" sz="1200" dirty="0" smtClean="0">
                <a:solidFill>
                  <a:prstClr val="black"/>
                </a:solidFill>
              </a:rPr>
              <a:t>Default </a:t>
            </a:r>
            <a:r>
              <a:rPr lang="en-US" altLang="zh-TW" sz="1200" dirty="0">
                <a:solidFill>
                  <a:prstClr val="black"/>
                </a:solidFill>
              </a:rPr>
              <a:t>of quality is 240.</a:t>
            </a:r>
          </a:p>
          <a:p>
            <a:pPr marL="228600" lvl="0" indent="-228600">
              <a:buAutoNum type="arabicPeriod"/>
            </a:pPr>
            <a:r>
              <a:rPr lang="en-US" altLang="zh-TW" sz="1200" dirty="0" smtClean="0">
                <a:solidFill>
                  <a:prstClr val="black"/>
                </a:solidFill>
                <a:sym typeface="Wingdings" pitchFamily="2" charset="2"/>
              </a:rPr>
              <a:t>Show the [option’s name] in the option’s section only.</a:t>
            </a:r>
            <a:endParaRPr lang="en-US" altLang="zh-TW" sz="1200" dirty="0" smtClean="0">
              <a:solidFill>
                <a:prstClr val="black"/>
              </a:solidFill>
            </a:endParaRPr>
          </a:p>
        </p:txBody>
      </p:sp>
      <p:sp>
        <p:nvSpPr>
          <p:cNvPr id="15" name="圓角矩形 14"/>
          <p:cNvSpPr/>
          <p:nvPr/>
        </p:nvSpPr>
        <p:spPr>
          <a:xfrm>
            <a:off x="56658" y="112474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16" name="直線單箭頭接點 15"/>
          <p:cNvCxnSpPr>
            <a:stCxn id="15" idx="0"/>
          </p:cNvCxnSpPr>
          <p:nvPr/>
        </p:nvCxnSpPr>
        <p:spPr>
          <a:xfrm flipV="1">
            <a:off x="446210" y="836712"/>
            <a:ext cx="309366" cy="2880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227962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2653" y="448124"/>
            <a:ext cx="8238693"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S4.2.3 </a:t>
            </a:r>
            <a:r>
              <a:rPr lang="en-US" altLang="zh-TW" b="1" dirty="0">
                <a:solidFill>
                  <a:schemeClr val="tx1"/>
                </a:solidFill>
              </a:rPr>
              <a:t>Night View</a:t>
            </a:r>
            <a:endParaRPr lang="zh-TW" altLang="en-US" b="1" dirty="0">
              <a:solidFill>
                <a:srgbClr val="C00000"/>
              </a:solidFill>
            </a:endParaRPr>
          </a:p>
        </p:txBody>
      </p:sp>
      <p:cxnSp>
        <p:nvCxnSpPr>
          <p:cNvPr id="5" name="直線單箭頭接點 4"/>
          <p:cNvCxnSpPr>
            <a:stCxn id="6" idx="3"/>
          </p:cNvCxnSpPr>
          <p:nvPr/>
        </p:nvCxnSpPr>
        <p:spPr>
          <a:xfrm>
            <a:off x="956250" y="4059656"/>
            <a:ext cx="260763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56658" y="3843632"/>
            <a:ext cx="899592"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Option’s picture</a:t>
            </a:r>
            <a:endParaRPr lang="zh-TW" altLang="en-US" sz="1200" dirty="0"/>
          </a:p>
        </p:txBody>
      </p:sp>
      <p:sp>
        <p:nvSpPr>
          <p:cNvPr id="11" name="文字版面配置區 7"/>
          <p:cNvSpPr txBox="1">
            <a:spLocks/>
          </p:cNvSpPr>
          <p:nvPr/>
        </p:nvSpPr>
        <p:spPr>
          <a:xfrm>
            <a:off x="0" y="4747064"/>
            <a:ext cx="9144000" cy="2110936"/>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solidFill>
                  <a:srgbClr val="FF0000"/>
                </a:solidFill>
              </a:rPr>
              <a:t>The order of features in camera is the same with S4.1.1 camera live view</a:t>
            </a:r>
            <a:r>
              <a:rPr lang="en-US" altLang="zh-TW" sz="1200" dirty="0">
                <a:solidFill>
                  <a:srgbClr val="FF0000"/>
                </a:solidFill>
                <a:sym typeface="Wingdings" pitchFamily="2" charset="2"/>
              </a:rPr>
              <a:t>.</a:t>
            </a:r>
          </a:p>
          <a:p>
            <a:pPr marL="228600" indent="-228600">
              <a:buFont typeface="Arial" pitchFamily="34" charset="0"/>
              <a:buAutoNum type="arabicPeriod"/>
            </a:pPr>
            <a:r>
              <a:rPr lang="en-US" altLang="zh-TW" sz="1200" dirty="0"/>
              <a:t>Tap “Night View” Button will show or close the fly-out.</a:t>
            </a:r>
          </a:p>
          <a:p>
            <a:pPr marL="228600" indent="-228600">
              <a:buFont typeface="Arial" pitchFamily="34" charset="0"/>
              <a:buAutoNum type="arabicPeriod"/>
            </a:pPr>
            <a:r>
              <a:rPr lang="en-US" altLang="zh-TW" sz="1200" dirty="0"/>
              <a:t>Tap one of the options will switch to one type of the View and close the fly-out.</a:t>
            </a:r>
          </a:p>
          <a:p>
            <a:pPr marL="228600" lvl="0" indent="-228600">
              <a:buAutoNum type="arabicPeriod"/>
            </a:pPr>
            <a:r>
              <a:rPr lang="en-US" altLang="zh-TW" sz="1200" dirty="0"/>
              <a:t>Tap outside the fly-out will close the </a:t>
            </a:r>
            <a:r>
              <a:rPr lang="en-US" altLang="zh-TW" sz="1200" dirty="0" smtClean="0"/>
              <a:t>fly-out.</a:t>
            </a:r>
          </a:p>
          <a:p>
            <a:pPr marL="228600" lvl="0" indent="-228600">
              <a:buAutoNum type="arabicPeriod"/>
            </a:pPr>
            <a:r>
              <a:rPr lang="en-US" altLang="zh-TW" sz="1200" dirty="0" smtClean="0"/>
              <a:t>There </a:t>
            </a:r>
            <a:r>
              <a:rPr lang="en-US" altLang="zh-TW" sz="1200" dirty="0"/>
              <a:t>are three kinds of Night Mode, the order from up to down is: Night </a:t>
            </a:r>
            <a:r>
              <a:rPr lang="en-US" altLang="zh-TW" sz="1200" dirty="0">
                <a:sym typeface="Wingdings" pitchFamily="2" charset="2"/>
              </a:rPr>
              <a:t> Day  Auto.</a:t>
            </a:r>
            <a:endParaRPr lang="en-US" altLang="zh-TW" sz="1200" dirty="0"/>
          </a:p>
        </p:txBody>
      </p:sp>
      <p:sp>
        <p:nvSpPr>
          <p:cNvPr id="15" name="圓角矩形 14"/>
          <p:cNvSpPr/>
          <p:nvPr/>
        </p:nvSpPr>
        <p:spPr>
          <a:xfrm>
            <a:off x="56658" y="112474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16" name="直線單箭頭接點 15"/>
          <p:cNvCxnSpPr>
            <a:stCxn id="15" idx="0"/>
          </p:cNvCxnSpPr>
          <p:nvPr/>
        </p:nvCxnSpPr>
        <p:spPr>
          <a:xfrm flipV="1">
            <a:off x="446210" y="836712"/>
            <a:ext cx="309366" cy="2880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227962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0" y="4774360"/>
            <a:ext cx="9144000" cy="1606968"/>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lvl="0"/>
            <a:r>
              <a:rPr lang="en-US" altLang="zh-TW" sz="1200" dirty="0" smtClean="0">
                <a:solidFill>
                  <a:schemeClr val="accent2"/>
                </a:solidFill>
              </a:rPr>
              <a:t>From &gt;&gt; Live View ( S4.1.1  </a:t>
            </a:r>
            <a:r>
              <a:rPr lang="en-US" altLang="zh-TW" sz="1200" dirty="0">
                <a:solidFill>
                  <a:schemeClr val="accent2"/>
                </a:solidFill>
              </a:rPr>
              <a:t>) </a:t>
            </a:r>
            <a:r>
              <a:rPr lang="en-US" altLang="zh-TW" sz="1200" dirty="0" smtClean="0">
                <a:solidFill>
                  <a:schemeClr val="accent2"/>
                </a:solidFill>
              </a:rPr>
              <a:t>when connect was lost.</a:t>
            </a:r>
          </a:p>
          <a:p>
            <a:pPr marL="228600" lvl="0" indent="-228600">
              <a:buAutoNum type="arabicPeriod"/>
            </a:pPr>
            <a:r>
              <a:rPr lang="en-US" altLang="zh-TW" sz="1200" dirty="0" smtClean="0"/>
              <a:t>Tap “Abort” Button: Abort and return.</a:t>
            </a:r>
          </a:p>
          <a:p>
            <a:pPr marL="228600" lvl="0" indent="-228600">
              <a:buAutoNum type="arabicPeriod"/>
            </a:pPr>
            <a:r>
              <a:rPr lang="en-US" altLang="zh-TW" sz="1200" dirty="0" smtClean="0"/>
              <a:t>Tap “Try Again” Button: Retry connect to keep connect or re-show lost page.</a:t>
            </a:r>
          </a:p>
        </p:txBody>
      </p:sp>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2654" y="454360"/>
            <a:ext cx="8238692"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lvl="0" indent="-228600">
              <a:buAutoNum type="arabicPeriod"/>
            </a:pPr>
            <a:r>
              <a:rPr lang="en-US" altLang="zh-TW" sz="1200" dirty="0">
                <a:solidFill>
                  <a:schemeClr val="tx1"/>
                </a:solidFill>
              </a:rPr>
              <a:t>[Title]: “Connection was lost</a:t>
            </a:r>
            <a:r>
              <a:rPr lang="en-US" altLang="zh-TW" sz="1200" dirty="0" smtClean="0">
                <a:solidFill>
                  <a:schemeClr val="tx1"/>
                </a:solidFill>
              </a:rPr>
              <a:t>”(Ask PP provides)</a:t>
            </a:r>
            <a:endParaRPr lang="en-US" altLang="zh-TW" sz="1200" dirty="0">
              <a:solidFill>
                <a:schemeClr val="tx1"/>
              </a:solidFill>
            </a:endParaRPr>
          </a:p>
          <a:p>
            <a:pPr marL="228600" lvl="0" indent="-228600">
              <a:buAutoNum type="arabicPeriod"/>
            </a:pPr>
            <a:r>
              <a:rPr lang="en-US" altLang="zh-TW" sz="1200" dirty="0">
                <a:solidFill>
                  <a:schemeClr val="tx1"/>
                </a:solidFill>
              </a:rPr>
              <a:t>[Content]: “The video stream from your device was lost. Please try </a:t>
            </a:r>
            <a:r>
              <a:rPr lang="en-US" altLang="zh-TW" sz="1200" dirty="0" smtClean="0">
                <a:solidFill>
                  <a:schemeClr val="tx1"/>
                </a:solidFill>
              </a:rPr>
              <a:t>again.”(</a:t>
            </a:r>
            <a:r>
              <a:rPr lang="en-US" altLang="zh-TW" sz="1200" dirty="0">
                <a:solidFill>
                  <a:schemeClr val="tx1"/>
                </a:solidFill>
              </a:rPr>
              <a:t>Ask PP provides)</a:t>
            </a:r>
          </a:p>
        </p:txBody>
      </p:sp>
      <p:sp>
        <p:nvSpPr>
          <p:cNvPr id="6" name="矩形 5"/>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S4.3 Lost Video Stream</a:t>
            </a:r>
            <a:endParaRPr lang="zh-TW" altLang="en-US" b="1" dirty="0">
              <a:solidFill>
                <a:srgbClr val="C00000"/>
              </a:solidFill>
            </a:endParaRPr>
          </a:p>
        </p:txBody>
      </p:sp>
    </p:spTree>
    <p:extLst>
      <p:ext uri="{BB962C8B-B14F-4D97-AF65-F5344CB8AC3E}">
        <p14:creationId xmlns:p14="http://schemas.microsoft.com/office/powerpoint/2010/main" val="17243698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2653" y="454360"/>
            <a:ext cx="8238693"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solidFill>
                  <a:srgbClr val="FF0000"/>
                </a:solidFill>
              </a:rPr>
              <a:t>The </a:t>
            </a:r>
            <a:r>
              <a:rPr lang="en-US" altLang="zh-TW" sz="1200" dirty="0">
                <a:solidFill>
                  <a:srgbClr val="FF0000"/>
                </a:solidFill>
              </a:rPr>
              <a:t>order of features in camera is the same with S4.1.1 camera live </a:t>
            </a:r>
            <a:r>
              <a:rPr lang="en-US" altLang="zh-TW" sz="1200" dirty="0" smtClean="0">
                <a:solidFill>
                  <a:srgbClr val="FF0000"/>
                </a:solidFill>
              </a:rPr>
              <a:t>view</a:t>
            </a:r>
            <a:r>
              <a:rPr lang="en-US" altLang="zh-TW" sz="1200" dirty="0" smtClean="0">
                <a:solidFill>
                  <a:srgbClr val="FF0000"/>
                </a:solidFill>
                <a:sym typeface="Wingdings" pitchFamily="2" charset="2"/>
              </a:rPr>
              <a:t>.</a:t>
            </a:r>
          </a:p>
          <a:p>
            <a:pPr marL="228600" indent="-228600">
              <a:buAutoNum type="arabicPeriod"/>
            </a:pPr>
            <a:r>
              <a:rPr lang="en-US" altLang="zh-TW" sz="1200" dirty="0" smtClean="0"/>
              <a:t>The features of 2 Way Audio are shown in the next page.</a:t>
            </a:r>
          </a:p>
        </p:txBody>
      </p:sp>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S4.4.1 Two way audio / Press and hold to </a:t>
            </a:r>
            <a:r>
              <a:rPr lang="en-US" altLang="zh-TW" b="1" dirty="0" smtClean="0">
                <a:solidFill>
                  <a:schemeClr val="tx1"/>
                </a:solidFill>
              </a:rPr>
              <a:t>speak (1/4)</a:t>
            </a:r>
            <a:endParaRPr lang="zh-TW" altLang="en-US" b="1" dirty="0">
              <a:solidFill>
                <a:srgbClr val="C00000"/>
              </a:solidFill>
            </a:endParaRPr>
          </a:p>
        </p:txBody>
      </p:sp>
      <p:sp>
        <p:nvSpPr>
          <p:cNvPr id="6" name="圓角矩形 5"/>
          <p:cNvSpPr/>
          <p:nvPr/>
        </p:nvSpPr>
        <p:spPr>
          <a:xfrm>
            <a:off x="56658" y="112474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7" name="直線單箭頭接點 6"/>
          <p:cNvCxnSpPr>
            <a:stCxn id="6" idx="0"/>
          </p:cNvCxnSpPr>
          <p:nvPr/>
        </p:nvCxnSpPr>
        <p:spPr>
          <a:xfrm flipV="1">
            <a:off x="446210" y="836712"/>
            <a:ext cx="309366" cy="2880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372920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07835\Desktop\20130307_lite_V3 0 0_w8_頁面_29.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1087" y="454360"/>
            <a:ext cx="9061825" cy="609329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S4.4.1 Two way audio / Press and hold to </a:t>
            </a:r>
            <a:r>
              <a:rPr lang="en-US" altLang="zh-TW" b="1" dirty="0" smtClean="0">
                <a:solidFill>
                  <a:schemeClr val="tx1"/>
                </a:solidFill>
              </a:rPr>
              <a:t>speak (2/4)</a:t>
            </a:r>
            <a:endParaRPr lang="zh-TW" altLang="en-US" b="1" dirty="0">
              <a:solidFill>
                <a:srgbClr val="C00000"/>
              </a:solidFill>
            </a:endParaRPr>
          </a:p>
        </p:txBody>
      </p:sp>
    </p:spTree>
    <p:extLst>
      <p:ext uri="{BB962C8B-B14F-4D97-AF65-F5344CB8AC3E}">
        <p14:creationId xmlns:p14="http://schemas.microsoft.com/office/powerpoint/2010/main" val="4064296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2654" y="454360"/>
            <a:ext cx="8238692"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buAutoNum type="arabicPeriod"/>
            </a:pPr>
            <a:r>
              <a:rPr lang="en-US" altLang="zh-TW" sz="1200" dirty="0" smtClean="0"/>
              <a:t>This page is the Reminding type.</a:t>
            </a:r>
          </a:p>
          <a:p>
            <a:pPr marL="228600" lvl="0" indent="-228600">
              <a:buAutoNum type="arabicPeriod"/>
            </a:pPr>
            <a:r>
              <a:rPr lang="en-US" altLang="zh-TW" sz="1200" dirty="0" smtClean="0"/>
              <a:t>The words and icons are shown in the next page.</a:t>
            </a:r>
          </a:p>
        </p:txBody>
      </p:sp>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S4.4.1 Two way audio / Press and hold to </a:t>
            </a:r>
            <a:r>
              <a:rPr lang="en-US" altLang="zh-TW" b="1" dirty="0" smtClean="0">
                <a:solidFill>
                  <a:schemeClr val="tx1"/>
                </a:solidFill>
              </a:rPr>
              <a:t>speak (3/4)</a:t>
            </a:r>
            <a:endParaRPr lang="zh-TW" altLang="en-US" b="1" dirty="0">
              <a:solidFill>
                <a:srgbClr val="C00000"/>
              </a:solidFill>
            </a:endParaRPr>
          </a:p>
        </p:txBody>
      </p:sp>
    </p:spTree>
    <p:extLst>
      <p:ext uri="{BB962C8B-B14F-4D97-AF65-F5344CB8AC3E}">
        <p14:creationId xmlns:p14="http://schemas.microsoft.com/office/powerpoint/2010/main" val="3780220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07835\Desktop\20130307_lite_V3 0 0_w8_頁面_30.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84858" y="454360"/>
            <a:ext cx="7774284" cy="635901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S4.4.1 Two way audio / Press and hold to </a:t>
            </a:r>
            <a:r>
              <a:rPr lang="en-US" altLang="zh-TW" b="1" dirty="0" smtClean="0">
                <a:solidFill>
                  <a:schemeClr val="tx1"/>
                </a:solidFill>
              </a:rPr>
              <a:t>speak (4/4)</a:t>
            </a:r>
            <a:endParaRPr lang="zh-TW" altLang="en-US" b="1" dirty="0">
              <a:solidFill>
                <a:srgbClr val="C00000"/>
              </a:solidFill>
            </a:endParaRPr>
          </a:p>
        </p:txBody>
      </p:sp>
    </p:spTree>
    <p:extLst>
      <p:ext uri="{BB962C8B-B14F-4D97-AF65-F5344CB8AC3E}">
        <p14:creationId xmlns:p14="http://schemas.microsoft.com/office/powerpoint/2010/main" val="4012611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字版面配置區 7"/>
          <p:cNvSpPr txBox="1">
            <a:spLocks/>
          </p:cNvSpPr>
          <p:nvPr/>
        </p:nvSpPr>
        <p:spPr>
          <a:xfrm>
            <a:off x="54592" y="4774360"/>
            <a:ext cx="9036496" cy="207008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spcBef>
                <a:spcPts val="0"/>
              </a:spcBef>
              <a:buFont typeface="Arial" pitchFamily="34" charset="0"/>
              <a:buAutoNum type="arabicPeriod"/>
              <a:defRPr/>
            </a:pPr>
            <a:r>
              <a:rPr lang="en-US" altLang="zh-TW" sz="1200" dirty="0">
                <a:solidFill>
                  <a:srgbClr val="FF0000"/>
                </a:solidFill>
              </a:rPr>
              <a:t>The order of features in camera is the same with S4.1.1 camera live view</a:t>
            </a:r>
            <a:r>
              <a:rPr lang="en-US" altLang="zh-TW" sz="1200" dirty="0">
                <a:solidFill>
                  <a:srgbClr val="FF0000"/>
                </a:solidFill>
                <a:sym typeface="Wingdings" pitchFamily="2" charset="2"/>
              </a:rPr>
              <a:t>.</a:t>
            </a:r>
          </a:p>
          <a:p>
            <a:pPr marL="228600" indent="-228600">
              <a:spcBef>
                <a:spcPts val="0"/>
              </a:spcBef>
              <a:buAutoNum type="arabicPeriod"/>
              <a:defRPr/>
            </a:pPr>
            <a:r>
              <a:rPr lang="en-US" altLang="zh-TW" sz="1200" dirty="0" smtClean="0">
                <a:cs typeface="Arial" pitchFamily="34" charset="0"/>
              </a:rPr>
              <a:t>Switch </a:t>
            </a:r>
            <a:r>
              <a:rPr lang="en-US" altLang="zh-TW" sz="1200" dirty="0">
                <a:cs typeface="Arial" pitchFamily="34" charset="0"/>
              </a:rPr>
              <a:t>to Camera Live View: (1) Double tap the live view area to switch to Camera live view ( S4 ), (2) Tap Screen button to Camera live view ( S4 ), (3) Fade in the status and title bar after any </a:t>
            </a:r>
            <a:r>
              <a:rPr lang="en-US" altLang="zh-TW" sz="1200" dirty="0" smtClean="0">
                <a:cs typeface="Arial" pitchFamily="34" charset="0"/>
              </a:rPr>
              <a:t>tap</a:t>
            </a:r>
            <a:endParaRPr lang="en-US" altLang="zh-TW" sz="1200" dirty="0">
              <a:cs typeface="Arial" pitchFamily="34" charset="0"/>
            </a:endParaRPr>
          </a:p>
          <a:p>
            <a:pPr marL="228600" indent="-228600">
              <a:spcBef>
                <a:spcPts val="0"/>
              </a:spcBef>
              <a:buAutoNum type="arabicPeriod"/>
              <a:defRPr/>
            </a:pPr>
            <a:r>
              <a:rPr lang="en-US" altLang="zh-TW" sz="1200" dirty="0" smtClean="0">
                <a:cs typeface="Arial" pitchFamily="34" charset="0"/>
              </a:rPr>
              <a:t>Fade </a:t>
            </a:r>
            <a:r>
              <a:rPr lang="en-US" altLang="zh-TW" sz="1200" dirty="0">
                <a:cs typeface="Arial" pitchFamily="34" charset="0"/>
              </a:rPr>
              <a:t>out the status and title bar after 5 seconds of no tapping automatically.</a:t>
            </a:r>
          </a:p>
          <a:p>
            <a:pPr marL="228600" lvl="0" indent="-228600">
              <a:spcBef>
                <a:spcPts val="0"/>
              </a:spcBef>
              <a:buFontTx/>
              <a:buAutoNum type="arabicPeriod"/>
              <a:defRPr/>
            </a:pPr>
            <a:r>
              <a:rPr lang="en-US" altLang="zh-TW" sz="1200" dirty="0" smtClean="0">
                <a:cs typeface="Arial" pitchFamily="34" charset="0"/>
              </a:rPr>
              <a:t>The method of all the features are the same with the normal size screen.</a:t>
            </a:r>
          </a:p>
          <a:p>
            <a:pPr marL="228600" indent="-228600">
              <a:spcBef>
                <a:spcPts val="0"/>
              </a:spcBef>
              <a:buFontTx/>
              <a:buAutoNum type="arabicPeriod"/>
              <a:defRPr/>
            </a:pPr>
            <a:r>
              <a:rPr lang="en-US" altLang="zh-TW" sz="1200" dirty="0"/>
              <a:t>The behavior is the same with live view.</a:t>
            </a:r>
          </a:p>
          <a:p>
            <a:pPr marL="228600" lvl="0" indent="-228600">
              <a:spcBef>
                <a:spcPts val="0"/>
              </a:spcBef>
              <a:buFontTx/>
              <a:buAutoNum type="arabicPeriod"/>
              <a:defRPr/>
            </a:pPr>
            <a:endParaRPr lang="en-US" altLang="zh-TW" sz="1200" b="1" dirty="0">
              <a:cs typeface="Arial" pitchFamily="34" charset="0"/>
            </a:endParaRPr>
          </a:p>
          <a:p>
            <a:pPr marL="228600" indent="-228600">
              <a:spcBef>
                <a:spcPts val="0"/>
              </a:spcBef>
              <a:buFontTx/>
              <a:buAutoNum type="arabicPeriod"/>
              <a:defRPr/>
            </a:pPr>
            <a:endParaRPr lang="zh-TW" altLang="en-US" sz="1200" dirty="0"/>
          </a:p>
          <a:p>
            <a:pPr>
              <a:spcBef>
                <a:spcPts val="0"/>
              </a:spcBef>
              <a:defRPr/>
            </a:pPr>
            <a:endParaRPr lang="en-US" altLang="zh-TW" sz="1200" dirty="0" smtClean="0"/>
          </a:p>
        </p:txBody>
      </p:sp>
      <p:pic>
        <p:nvPicPr>
          <p:cNvPr id="1331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8765" y="454360"/>
            <a:ext cx="7668149"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S4.5.1 Single camera live view</a:t>
            </a:r>
            <a:endParaRPr lang="zh-TW" altLang="en-US" b="1" dirty="0">
              <a:solidFill>
                <a:srgbClr val="C00000"/>
              </a:solidFill>
            </a:endParaRPr>
          </a:p>
        </p:txBody>
      </p:sp>
    </p:spTree>
    <p:extLst>
      <p:ext uri="{BB962C8B-B14F-4D97-AF65-F5344CB8AC3E}">
        <p14:creationId xmlns:p14="http://schemas.microsoft.com/office/powerpoint/2010/main" val="36438508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8805" y="454856"/>
            <a:ext cx="7666390" cy="4319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solidFill>
                  <a:srgbClr val="FF0000"/>
                </a:solidFill>
              </a:rPr>
              <a:t>The order of features in camera is the same with S4.1.1 camera live view</a:t>
            </a:r>
            <a:r>
              <a:rPr lang="en-US" altLang="zh-TW" sz="1200" dirty="0">
                <a:solidFill>
                  <a:srgbClr val="FF0000"/>
                </a:solidFill>
                <a:sym typeface="Wingdings" pitchFamily="2" charset="2"/>
              </a:rPr>
              <a:t>.</a:t>
            </a:r>
          </a:p>
          <a:p>
            <a:pPr marL="228600" lvl="0" indent="-228600">
              <a:buAutoNum type="arabicPeriod"/>
            </a:pPr>
            <a:r>
              <a:rPr lang="en-US" altLang="zh-TW" sz="1200" dirty="0" smtClean="0"/>
              <a:t>The behavior is the same with live view.</a:t>
            </a:r>
            <a:endParaRPr lang="en-US" altLang="zh-TW" dirty="0"/>
          </a:p>
        </p:txBody>
      </p:sp>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S4.5.2 Single camera live view / F</a:t>
            </a:r>
            <a:r>
              <a:rPr lang="en-US" altLang="zh-TW" b="1" dirty="0" smtClean="0">
                <a:solidFill>
                  <a:schemeClr val="tx1"/>
                </a:solidFill>
              </a:rPr>
              <a:t>eature ( EX: View Mode )</a:t>
            </a:r>
            <a:endParaRPr lang="zh-TW" altLang="en-US" b="1" dirty="0">
              <a:solidFill>
                <a:srgbClr val="C00000"/>
              </a:solidFill>
            </a:endParaRPr>
          </a:p>
        </p:txBody>
      </p:sp>
    </p:spTree>
    <p:extLst>
      <p:ext uri="{BB962C8B-B14F-4D97-AF65-F5344CB8AC3E}">
        <p14:creationId xmlns:p14="http://schemas.microsoft.com/office/powerpoint/2010/main" val="30056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6836" y="454360"/>
            <a:ext cx="7668149"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solidFill>
                  <a:srgbClr val="FF0000"/>
                </a:solidFill>
              </a:rPr>
              <a:t>The order of features in camera is the same with S4.1.1 camera live view</a:t>
            </a:r>
            <a:r>
              <a:rPr lang="en-US" altLang="zh-TW" sz="1200" dirty="0">
                <a:solidFill>
                  <a:srgbClr val="FF0000"/>
                </a:solidFill>
                <a:sym typeface="Wingdings" pitchFamily="2" charset="2"/>
              </a:rPr>
              <a:t>.</a:t>
            </a:r>
          </a:p>
          <a:p>
            <a:pPr marL="228600" lvl="0" indent="-228600">
              <a:buAutoNum type="arabicPeriod"/>
            </a:pPr>
            <a:r>
              <a:rPr lang="en-US" altLang="zh-TW" sz="1200" dirty="0" smtClean="0"/>
              <a:t>The </a:t>
            </a:r>
            <a:r>
              <a:rPr lang="en-US" altLang="zh-TW" sz="1200" dirty="0"/>
              <a:t>behavior is the same with live view.</a:t>
            </a:r>
          </a:p>
        </p:txBody>
      </p:sp>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S4.5.3 Single camera live view / Feature ( EX: Two way </a:t>
            </a:r>
            <a:r>
              <a:rPr lang="en-US" altLang="zh-TW" b="1" dirty="0" smtClean="0">
                <a:solidFill>
                  <a:schemeClr val="tx1"/>
                </a:solidFill>
              </a:rPr>
              <a:t>audio )</a:t>
            </a:r>
            <a:endParaRPr lang="zh-TW" altLang="en-US" b="1" dirty="0">
              <a:solidFill>
                <a:srgbClr val="C00000"/>
              </a:solidFill>
            </a:endParaRPr>
          </a:p>
        </p:txBody>
      </p:sp>
    </p:spTree>
    <p:extLst>
      <p:ext uri="{BB962C8B-B14F-4D97-AF65-F5344CB8AC3E}">
        <p14:creationId xmlns:p14="http://schemas.microsoft.com/office/powerpoint/2010/main" val="1958211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25880" y="54594"/>
            <a:ext cx="4500000" cy="2809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圓角矩形 20"/>
          <p:cNvSpPr/>
          <p:nvPr/>
        </p:nvSpPr>
        <p:spPr>
          <a:xfrm>
            <a:off x="2614136" y="1067848"/>
            <a:ext cx="936104" cy="1236319"/>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6" name="圓角矩形 25"/>
          <p:cNvSpPr/>
          <p:nvPr/>
        </p:nvSpPr>
        <p:spPr>
          <a:xfrm>
            <a:off x="4644000" y="2264393"/>
            <a:ext cx="2181880" cy="255799"/>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35" name="圓角矩形 34"/>
          <p:cNvSpPr/>
          <p:nvPr/>
        </p:nvSpPr>
        <p:spPr>
          <a:xfrm flipH="1">
            <a:off x="4023232" y="2264393"/>
            <a:ext cx="620768" cy="255799"/>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6" name="直線接點 15"/>
          <p:cNvCxnSpPr/>
          <p:nvPr/>
        </p:nvCxnSpPr>
        <p:spPr>
          <a:xfrm>
            <a:off x="0" y="3429000"/>
            <a:ext cx="9144000" cy="0"/>
          </a:xfrm>
          <a:prstGeom prst="line">
            <a:avLst/>
          </a:prstGeom>
        </p:spPr>
        <p:style>
          <a:lnRef idx="1">
            <a:schemeClr val="accent6"/>
          </a:lnRef>
          <a:fillRef idx="0">
            <a:schemeClr val="accent6"/>
          </a:fillRef>
          <a:effectRef idx="0">
            <a:schemeClr val="accent6"/>
          </a:effectRef>
          <a:fontRef idx="minor">
            <a:schemeClr val="tx1"/>
          </a:fontRef>
        </p:style>
      </p:cxnSp>
      <p:sp>
        <p:nvSpPr>
          <p:cNvPr id="13" name="文字方塊 12"/>
          <p:cNvSpPr txBox="1"/>
          <p:nvPr/>
        </p:nvSpPr>
        <p:spPr>
          <a:xfrm>
            <a:off x="327002" y="3816336"/>
            <a:ext cx="8479822" cy="338554"/>
          </a:xfrm>
          <a:prstGeom prst="rect">
            <a:avLst/>
          </a:prstGeom>
          <a:solidFill>
            <a:schemeClr val="bg1"/>
          </a:solidFill>
        </p:spPr>
        <p:txBody>
          <a:bodyPr wrap="none" rtlCol="0">
            <a:spAutoFit/>
          </a:bodyPr>
          <a:lstStyle/>
          <a:p>
            <a:r>
              <a:rPr lang="en-US" altLang="zh-TW" sz="1600" dirty="0" smtClean="0"/>
              <a:t>New Design: </a:t>
            </a:r>
            <a:r>
              <a:rPr lang="en-US" altLang="zh-TW" sz="1600" dirty="0" smtClean="0">
                <a:solidFill>
                  <a:schemeClr val="accent6">
                    <a:lumMod val="75000"/>
                  </a:schemeClr>
                </a:solidFill>
              </a:rPr>
              <a:t>(1) </a:t>
            </a:r>
            <a:r>
              <a:rPr lang="en-US" altLang="zh-TW" sz="1600" dirty="0">
                <a:solidFill>
                  <a:schemeClr val="accent6">
                    <a:lumMod val="75000"/>
                  </a:schemeClr>
                </a:solidFill>
              </a:rPr>
              <a:t>open disposition, </a:t>
            </a:r>
            <a:r>
              <a:rPr lang="en-US" altLang="zh-TW" sz="1600" dirty="0" smtClean="0">
                <a:solidFill>
                  <a:schemeClr val="accent6">
                    <a:lumMod val="75000"/>
                  </a:schemeClr>
                </a:solidFill>
              </a:rPr>
              <a:t>(2) show the feature as trigger , (</a:t>
            </a:r>
            <a:r>
              <a:rPr lang="en-US" altLang="zh-TW" sz="1600" dirty="0">
                <a:solidFill>
                  <a:schemeClr val="accent6">
                    <a:lumMod val="75000"/>
                  </a:schemeClr>
                </a:solidFill>
              </a:rPr>
              <a:t>3</a:t>
            </a:r>
            <a:r>
              <a:rPr lang="en-US" altLang="zh-TW" sz="1600" dirty="0" smtClean="0">
                <a:solidFill>
                  <a:schemeClr val="accent6">
                    <a:lumMod val="75000"/>
                  </a:schemeClr>
                </a:solidFill>
              </a:rPr>
              <a:t>) fixed the location of all setting</a:t>
            </a:r>
            <a:endParaRPr lang="zh-TW" altLang="en-US" sz="1600" dirty="0">
              <a:solidFill>
                <a:schemeClr val="accent6">
                  <a:lumMod val="75000"/>
                </a:schemeClr>
              </a:solidFill>
            </a:endParaRPr>
          </a:p>
        </p:txBody>
      </p:sp>
      <p:sp>
        <p:nvSpPr>
          <p:cNvPr id="14" name="向下箭號 13"/>
          <p:cNvSpPr/>
          <p:nvPr/>
        </p:nvSpPr>
        <p:spPr>
          <a:xfrm>
            <a:off x="4462817" y="3113604"/>
            <a:ext cx="216016" cy="74509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圓角矩形 17"/>
          <p:cNvSpPr/>
          <p:nvPr/>
        </p:nvSpPr>
        <p:spPr>
          <a:xfrm>
            <a:off x="2771800" y="3249000"/>
            <a:ext cx="3600000" cy="3600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Main Page</a:t>
            </a:r>
            <a:endParaRPr lang="zh-TW" altLang="en-US" dirty="0"/>
          </a:p>
        </p:txBody>
      </p:sp>
      <p:sp>
        <p:nvSpPr>
          <p:cNvPr id="12" name="文字方塊 11"/>
          <p:cNvSpPr txBox="1"/>
          <p:nvPr/>
        </p:nvSpPr>
        <p:spPr>
          <a:xfrm>
            <a:off x="4023232" y="2726924"/>
            <a:ext cx="1080745" cy="338554"/>
          </a:xfrm>
          <a:prstGeom prst="rect">
            <a:avLst/>
          </a:prstGeom>
          <a:solidFill>
            <a:schemeClr val="bg1"/>
          </a:solidFill>
        </p:spPr>
        <p:txBody>
          <a:bodyPr wrap="none" rtlCol="0">
            <a:spAutoFit/>
          </a:bodyPr>
          <a:lstStyle/>
          <a:p>
            <a:r>
              <a:rPr lang="en-US" altLang="zh-TW" sz="1600" dirty="0" smtClean="0"/>
              <a:t>Old Design</a:t>
            </a:r>
            <a:endParaRPr lang="zh-TW" altLang="en-US" sz="1600" dirty="0"/>
          </a:p>
        </p:txBody>
      </p:sp>
      <p:sp>
        <p:nvSpPr>
          <p:cNvPr id="42" name="橢圓 41"/>
          <p:cNvSpPr/>
          <p:nvPr/>
        </p:nvSpPr>
        <p:spPr>
          <a:xfrm>
            <a:off x="2254136" y="1506007"/>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1</a:t>
            </a:r>
            <a:endParaRPr lang="zh-TW" altLang="en-US" b="1" dirty="0"/>
          </a:p>
        </p:txBody>
      </p:sp>
      <p:sp>
        <p:nvSpPr>
          <p:cNvPr id="44" name="橢圓 43"/>
          <p:cNvSpPr/>
          <p:nvPr/>
        </p:nvSpPr>
        <p:spPr>
          <a:xfrm>
            <a:off x="6815993" y="2212292"/>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2</a:t>
            </a:r>
            <a:endParaRPr lang="zh-TW" altLang="en-US" b="1" dirty="0"/>
          </a:p>
        </p:txBody>
      </p:sp>
      <p:sp>
        <p:nvSpPr>
          <p:cNvPr id="45" name="橢圓 44"/>
          <p:cNvSpPr/>
          <p:nvPr/>
        </p:nvSpPr>
        <p:spPr>
          <a:xfrm>
            <a:off x="4156427" y="1879655"/>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3</a:t>
            </a:r>
            <a:endParaRPr lang="zh-TW" altLang="en-US" b="1" dirty="0"/>
          </a:p>
        </p:txBody>
      </p:sp>
      <p:sp>
        <p:nvSpPr>
          <p:cNvPr id="48" name="圓角矩形 47"/>
          <p:cNvSpPr/>
          <p:nvPr/>
        </p:nvSpPr>
        <p:spPr>
          <a:xfrm>
            <a:off x="2966417" y="3249000"/>
            <a:ext cx="360000" cy="360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b="1" dirty="0"/>
              <a:t>2</a:t>
            </a:r>
            <a:endParaRPr lang="zh-TW" altLang="en-US" b="1" dirty="0"/>
          </a:p>
        </p:txBody>
      </p:sp>
      <p:pic>
        <p:nvPicPr>
          <p:cNvPr id="17"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2324487" y="4141702"/>
            <a:ext cx="4500000" cy="2664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圓角矩形 21"/>
          <p:cNvSpPr/>
          <p:nvPr/>
        </p:nvSpPr>
        <p:spPr>
          <a:xfrm>
            <a:off x="2503999" y="4769856"/>
            <a:ext cx="1944216" cy="1584176"/>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7" name="圓角矩形 26"/>
          <p:cNvSpPr/>
          <p:nvPr/>
        </p:nvSpPr>
        <p:spPr>
          <a:xfrm>
            <a:off x="2308688" y="6542760"/>
            <a:ext cx="4227759" cy="263458"/>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41" name="橢圓 40"/>
          <p:cNvSpPr/>
          <p:nvPr/>
        </p:nvSpPr>
        <p:spPr>
          <a:xfrm>
            <a:off x="3296107" y="4409856"/>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1</a:t>
            </a:r>
            <a:endParaRPr lang="zh-TW" altLang="en-US" b="1" dirty="0"/>
          </a:p>
        </p:txBody>
      </p:sp>
      <p:sp>
        <p:nvSpPr>
          <p:cNvPr id="43" name="橢圓 42"/>
          <p:cNvSpPr/>
          <p:nvPr/>
        </p:nvSpPr>
        <p:spPr>
          <a:xfrm>
            <a:off x="6548035" y="644621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2</a:t>
            </a:r>
            <a:endParaRPr lang="zh-TW" altLang="en-US" b="1" dirty="0"/>
          </a:p>
        </p:txBody>
      </p:sp>
      <p:sp>
        <p:nvSpPr>
          <p:cNvPr id="46" name="橢圓 45"/>
          <p:cNvSpPr/>
          <p:nvPr/>
        </p:nvSpPr>
        <p:spPr>
          <a:xfrm>
            <a:off x="6825880" y="577796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3</a:t>
            </a:r>
            <a:endParaRPr lang="zh-TW" altLang="en-US" b="1" dirty="0"/>
          </a:p>
        </p:txBody>
      </p:sp>
      <p:sp>
        <p:nvSpPr>
          <p:cNvPr id="47" name="圓角矩形 46"/>
          <p:cNvSpPr/>
          <p:nvPr/>
        </p:nvSpPr>
        <p:spPr>
          <a:xfrm>
            <a:off x="6591860" y="5777968"/>
            <a:ext cx="224134" cy="263458"/>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842966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96704" y="454360"/>
            <a:ext cx="7680001"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spcBef>
                <a:spcPts val="0"/>
              </a:spcBef>
              <a:buFont typeface="Arial" pitchFamily="34" charset="0"/>
              <a:buAutoNum type="arabicPeriod"/>
              <a:defRPr/>
            </a:pPr>
            <a:r>
              <a:rPr lang="en-US" altLang="zh-TW" sz="1200" dirty="0">
                <a:solidFill>
                  <a:srgbClr val="FF0000"/>
                </a:solidFill>
                <a:cs typeface="Arial" pitchFamily="34" charset="0"/>
              </a:rPr>
              <a:t>Features’ order: </a:t>
            </a:r>
            <a:r>
              <a:rPr lang="en-US" altLang="zh-TW" sz="1200" dirty="0" smtClean="0">
                <a:solidFill>
                  <a:srgbClr val="FF0000"/>
                </a:solidFill>
                <a:cs typeface="Arial" pitchFamily="34" charset="0"/>
                <a:sym typeface="Wingdings" pitchFamily="2" charset="2"/>
              </a:rPr>
              <a:t>Signal-cam </a:t>
            </a:r>
            <a:r>
              <a:rPr lang="en-US" altLang="zh-TW" sz="1200" dirty="0">
                <a:solidFill>
                  <a:srgbClr val="FF0000"/>
                </a:solidFill>
                <a:cs typeface="Arial" pitchFamily="34" charset="0"/>
                <a:sym typeface="Wingdings" pitchFamily="2" charset="2"/>
              </a:rPr>
              <a:t>View  </a:t>
            </a:r>
            <a:r>
              <a:rPr lang="en-US" altLang="zh-TW" sz="1200" dirty="0">
                <a:solidFill>
                  <a:srgbClr val="FF0000"/>
                </a:solidFill>
                <a:cs typeface="Arial" pitchFamily="34" charset="0"/>
              </a:rPr>
              <a:t>Mute </a:t>
            </a:r>
            <a:r>
              <a:rPr lang="en-US" altLang="zh-TW" sz="1200" dirty="0">
                <a:solidFill>
                  <a:srgbClr val="FF0000"/>
                </a:solidFill>
                <a:cs typeface="Arial" pitchFamily="34" charset="0"/>
                <a:sym typeface="Wingdings" pitchFamily="2" charset="2"/>
              </a:rPr>
              <a:t> </a:t>
            </a:r>
            <a:r>
              <a:rPr lang="en-US" altLang="zh-TW" sz="1200" dirty="0" smtClean="0">
                <a:solidFill>
                  <a:srgbClr val="FF0000"/>
                </a:solidFill>
                <a:cs typeface="Arial" pitchFamily="34" charset="0"/>
              </a:rPr>
              <a:t>Information.</a:t>
            </a:r>
            <a:endParaRPr lang="en-US" altLang="zh-TW" sz="1200" dirty="0">
              <a:solidFill>
                <a:srgbClr val="FF0000"/>
              </a:solidFill>
              <a:cs typeface="Arial" pitchFamily="34" charset="0"/>
            </a:endParaRPr>
          </a:p>
          <a:p>
            <a:pPr marL="228600" indent="-228600">
              <a:spcBef>
                <a:spcPts val="0"/>
              </a:spcBef>
              <a:buAutoNum type="arabicPeriod"/>
              <a:defRPr/>
            </a:pPr>
            <a:r>
              <a:rPr lang="en-US" altLang="zh-TW" sz="1200" dirty="0" smtClean="0">
                <a:cs typeface="Arial" pitchFamily="34" charset="0"/>
              </a:rPr>
              <a:t>Tap “Multi-cam View” Button in the feature list will show this page. Show all the camera’s view on screen</a:t>
            </a:r>
            <a:r>
              <a:rPr lang="en-US" altLang="zh-TW" sz="1200" dirty="0">
                <a:cs typeface="Arial" pitchFamily="34" charset="0"/>
              </a:rPr>
              <a:t> </a:t>
            </a:r>
            <a:r>
              <a:rPr lang="en-US" altLang="zh-TW" sz="1200" dirty="0" smtClean="0">
                <a:cs typeface="Arial" pitchFamily="34" charset="0"/>
              </a:rPr>
              <a:t>and add main feature’s picture on the right of last view.</a:t>
            </a:r>
          </a:p>
          <a:p>
            <a:pPr marL="228600" indent="-228600">
              <a:spcBef>
                <a:spcPts val="0"/>
              </a:spcBef>
              <a:buFont typeface="Arial" pitchFamily="34" charset="0"/>
              <a:buAutoNum type="arabicPeriod"/>
              <a:defRPr/>
            </a:pPr>
            <a:r>
              <a:rPr lang="en-US" altLang="zh-TW" sz="1200" dirty="0" smtClean="0">
                <a:cs typeface="Arial" pitchFamily="34" charset="0"/>
              </a:rPr>
              <a:t>Feature</a:t>
            </a:r>
            <a:r>
              <a:rPr lang="en-US" altLang="zh-TW" sz="1200" dirty="0" smtClean="0">
                <a:cs typeface="Arial" pitchFamily="34" charset="0"/>
                <a:sym typeface="Wingdings" pitchFamily="2" charset="2"/>
              </a:rPr>
              <a:t>’s Action: (1) </a:t>
            </a:r>
            <a:r>
              <a:rPr lang="en-US" altLang="zh-TW" sz="1200" dirty="0" smtClean="0">
                <a:cs typeface="Arial" pitchFamily="34" charset="0"/>
              </a:rPr>
              <a:t>Tap “Signal-cam </a:t>
            </a:r>
            <a:r>
              <a:rPr lang="en-US" altLang="zh-TW" sz="1200" dirty="0">
                <a:cs typeface="Arial" pitchFamily="34" charset="0"/>
              </a:rPr>
              <a:t>View” Button in the feature list will </a:t>
            </a:r>
            <a:r>
              <a:rPr lang="en-US" altLang="zh-TW" sz="1200" dirty="0" smtClean="0">
                <a:cs typeface="Arial" pitchFamily="34" charset="0"/>
              </a:rPr>
              <a:t>go back to the live view. (2) Tap “Mute” Button to close/open the audio to all the views. (3) Tap “Information” Button to close/ open the information to all the views. </a:t>
            </a:r>
          </a:p>
          <a:p>
            <a:pPr marL="228600" indent="-228600">
              <a:spcBef>
                <a:spcPts val="0"/>
              </a:spcBef>
              <a:buAutoNum type="arabicPeriod"/>
              <a:defRPr/>
            </a:pPr>
            <a:r>
              <a:rPr lang="en-US" altLang="zh-TW" sz="1200" dirty="0" smtClean="0">
                <a:cs typeface="Arial" pitchFamily="34" charset="0"/>
              </a:rPr>
              <a:t>The default of information is close.</a:t>
            </a:r>
          </a:p>
          <a:p>
            <a:pPr marL="228600" indent="-228600">
              <a:spcBef>
                <a:spcPts val="0"/>
              </a:spcBef>
              <a:buAutoNum type="arabicPeriod"/>
              <a:defRPr/>
            </a:pPr>
            <a:r>
              <a:rPr lang="en-US" altLang="zh-TW" sz="1200" dirty="0" smtClean="0">
                <a:cs typeface="Arial" pitchFamily="34" charset="0"/>
              </a:rPr>
              <a:t>Play the original view before Multi-view is set in the top-and-most left location.</a:t>
            </a:r>
          </a:p>
          <a:p>
            <a:pPr marL="228600" indent="-228600">
              <a:spcBef>
                <a:spcPts val="0"/>
              </a:spcBef>
              <a:buAutoNum type="arabicPeriod"/>
              <a:defRPr/>
            </a:pPr>
            <a:r>
              <a:rPr lang="en-US" altLang="zh-TW" sz="1200" dirty="0" smtClean="0">
                <a:cs typeface="Arial" pitchFamily="34" charset="0"/>
              </a:rPr>
              <a:t>Countdown 60secs is only for original view. Show the words ‘Please tap this view if you want to resume’ in the center of original view. User could resume the original view by tapping the view.</a:t>
            </a:r>
          </a:p>
          <a:p>
            <a:pPr marL="228600" indent="-228600">
              <a:spcBef>
                <a:spcPts val="0"/>
              </a:spcBef>
              <a:buAutoNum type="arabicPeriod"/>
              <a:defRPr/>
            </a:pPr>
            <a:r>
              <a:rPr lang="en-US" altLang="zh-TW" sz="1200" dirty="0" smtClean="0">
                <a:cs typeface="Arial" pitchFamily="34" charset="0"/>
              </a:rPr>
              <a:t>Play the video and stop original one when tapping different video. ( Play one video one time )</a:t>
            </a:r>
          </a:p>
          <a:p>
            <a:pPr marL="228600" indent="-228600">
              <a:spcBef>
                <a:spcPts val="0"/>
              </a:spcBef>
              <a:buAutoNum type="arabicPeriod"/>
              <a:defRPr/>
            </a:pPr>
            <a:r>
              <a:rPr lang="en-US" altLang="zh-TW" sz="1200" dirty="0" smtClean="0">
                <a:cs typeface="Arial" pitchFamily="34" charset="0"/>
              </a:rPr>
              <a:t>If camera connection is failed, user could tap it’s view again to re-connection.</a:t>
            </a:r>
          </a:p>
        </p:txBody>
      </p:sp>
      <p:sp>
        <p:nvSpPr>
          <p:cNvPr id="8" name="矩形 7"/>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S4.7 </a:t>
            </a:r>
            <a:r>
              <a:rPr lang="en-US" altLang="zh-TW" b="1" dirty="0">
                <a:solidFill>
                  <a:schemeClr val="tx1"/>
                </a:solidFill>
              </a:rPr>
              <a:t>Multi-cam view</a:t>
            </a:r>
            <a:endParaRPr lang="zh-TW" altLang="en-US" b="1" dirty="0">
              <a:solidFill>
                <a:srgbClr val="C00000"/>
              </a:solidFill>
            </a:endParaRPr>
          </a:p>
        </p:txBody>
      </p:sp>
      <p:cxnSp>
        <p:nvCxnSpPr>
          <p:cNvPr id="5" name="直線單箭頭接點 4"/>
          <p:cNvCxnSpPr/>
          <p:nvPr/>
        </p:nvCxnSpPr>
        <p:spPr>
          <a:xfrm flipH="1">
            <a:off x="7452320" y="1629970"/>
            <a:ext cx="66400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8101811" y="1259045"/>
            <a:ext cx="1000379" cy="7418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Main</a:t>
            </a:r>
          </a:p>
          <a:p>
            <a:pPr algn="ctr"/>
            <a:r>
              <a:rPr lang="en-US" altLang="zh-TW" sz="1200" dirty="0" smtClean="0"/>
              <a:t>Feature’s  picture</a:t>
            </a:r>
            <a:endParaRPr lang="zh-TW" altLang="en-US" sz="1200" dirty="0"/>
          </a:p>
        </p:txBody>
      </p:sp>
      <p:cxnSp>
        <p:nvCxnSpPr>
          <p:cNvPr id="7" name="直線單箭頭接點 6"/>
          <p:cNvCxnSpPr>
            <a:stCxn id="6" idx="1"/>
          </p:cNvCxnSpPr>
          <p:nvPr/>
        </p:nvCxnSpPr>
        <p:spPr>
          <a:xfrm flipH="1">
            <a:off x="7452321" y="1629970"/>
            <a:ext cx="649490" cy="74185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直線單箭頭接點 8"/>
          <p:cNvCxnSpPr>
            <a:stCxn id="6" idx="1"/>
          </p:cNvCxnSpPr>
          <p:nvPr/>
        </p:nvCxnSpPr>
        <p:spPr>
          <a:xfrm flipH="1">
            <a:off x="7452321" y="1629970"/>
            <a:ext cx="649490" cy="148370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56658" y="63810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11" name="直線單箭頭接點 10"/>
          <p:cNvCxnSpPr>
            <a:stCxn id="10" idx="3"/>
          </p:cNvCxnSpPr>
          <p:nvPr/>
        </p:nvCxnSpPr>
        <p:spPr>
          <a:xfrm>
            <a:off x="835762" y="818124"/>
            <a:ext cx="351862"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8127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solidFill>
                  <a:srgbClr val="FF0000"/>
                </a:solidFill>
                <a:cs typeface="Arial" pitchFamily="34" charset="0"/>
              </a:rPr>
              <a:t>Features: NONE.</a:t>
            </a:r>
          </a:p>
          <a:p>
            <a:pPr marL="228600" indent="-228600">
              <a:buAutoNum type="arabicPeriod"/>
            </a:pPr>
            <a:r>
              <a:rPr lang="en-US" altLang="zh-TW" sz="1200" dirty="0" smtClean="0"/>
              <a:t>Tap the “Related Apps” button will show this page.</a:t>
            </a:r>
          </a:p>
          <a:p>
            <a:pPr marL="228600" lvl="0" indent="-228600">
              <a:buFont typeface="Arial" pitchFamily="34" charset="0"/>
              <a:buAutoNum type="arabicPeriod"/>
            </a:pPr>
            <a:r>
              <a:rPr lang="en-US" altLang="zh-TW" sz="1200" dirty="0" smtClean="0">
                <a:cs typeface="Arial" pitchFamily="34" charset="0"/>
              </a:rPr>
              <a:t>Current main feature’s pictures: Live View </a:t>
            </a:r>
            <a:r>
              <a:rPr lang="en-US" altLang="zh-TW" sz="1200" dirty="0" smtClean="0">
                <a:cs typeface="Arial" pitchFamily="34" charset="0"/>
                <a:sym typeface="Wingdings" pitchFamily="2" charset="2"/>
              </a:rPr>
              <a:t> Playback.</a:t>
            </a:r>
          </a:p>
          <a:p>
            <a:pPr marL="228600" indent="-228600">
              <a:buAutoNum type="arabicPeriod"/>
            </a:pPr>
            <a:r>
              <a:rPr lang="en-US" altLang="zh-TW" sz="1200" dirty="0" smtClean="0"/>
              <a:t>There are three kinds of app’s icon type: Existing app, Not Installed, Coming Soon.</a:t>
            </a:r>
          </a:p>
          <a:p>
            <a:pPr marL="228600" lvl="0" indent="-228600">
              <a:buFont typeface="+mj-lt"/>
              <a:buAutoNum type="arabicPeriod"/>
            </a:pPr>
            <a:r>
              <a:rPr lang="en-US" altLang="zh-TW" sz="1200" dirty="0" smtClean="0">
                <a:cs typeface="Arial" pitchFamily="34" charset="0"/>
                <a:sym typeface="Wingdings" pitchFamily="2" charset="2"/>
              </a:rPr>
              <a:t>Tap one of apps will show the apps’ content page ( the same with S3.5)</a:t>
            </a:r>
            <a:endParaRPr lang="en-US" altLang="zh-TW" sz="1200" dirty="0">
              <a:cs typeface="Arial" pitchFamily="34" charset="0"/>
            </a:endParaRPr>
          </a:p>
        </p:txBody>
      </p:sp>
      <p:pic>
        <p:nvPicPr>
          <p:cNvPr id="1024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114182" y="454360"/>
            <a:ext cx="6940588"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S4.8 </a:t>
            </a:r>
            <a:r>
              <a:rPr lang="en-US" altLang="zh-TW" b="1" dirty="0">
                <a:solidFill>
                  <a:schemeClr val="tx1"/>
                </a:solidFill>
              </a:rPr>
              <a:t>Camera/ Related </a:t>
            </a:r>
            <a:r>
              <a:rPr lang="en-US" altLang="zh-TW" b="1" dirty="0" smtClean="0">
                <a:solidFill>
                  <a:schemeClr val="tx1"/>
                </a:solidFill>
              </a:rPr>
              <a:t>Apps</a:t>
            </a:r>
            <a:endParaRPr lang="zh-TW" altLang="en-US" b="1" dirty="0">
              <a:solidFill>
                <a:srgbClr val="C00000"/>
              </a:solidFill>
            </a:endParaRPr>
          </a:p>
        </p:txBody>
      </p:sp>
      <p:cxnSp>
        <p:nvCxnSpPr>
          <p:cNvPr id="7" name="直線單箭頭接點 6"/>
          <p:cNvCxnSpPr/>
          <p:nvPr/>
        </p:nvCxnSpPr>
        <p:spPr>
          <a:xfrm flipH="1">
            <a:off x="7734222" y="1513250"/>
            <a:ext cx="38210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101811" y="1297225"/>
            <a:ext cx="1000379" cy="6627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Main feature’s  picture</a:t>
            </a:r>
            <a:endParaRPr lang="zh-TW" altLang="en-US" sz="1200" dirty="0"/>
          </a:p>
        </p:txBody>
      </p:sp>
      <p:cxnSp>
        <p:nvCxnSpPr>
          <p:cNvPr id="9" name="直線單箭頭接點 8"/>
          <p:cNvCxnSpPr>
            <a:stCxn id="8" idx="1"/>
          </p:cNvCxnSpPr>
          <p:nvPr/>
        </p:nvCxnSpPr>
        <p:spPr>
          <a:xfrm flipH="1">
            <a:off x="7734223" y="1628589"/>
            <a:ext cx="367588" cy="57627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直線單箭頭接點 9"/>
          <p:cNvCxnSpPr>
            <a:stCxn id="8" idx="1"/>
          </p:cNvCxnSpPr>
          <p:nvPr/>
        </p:nvCxnSpPr>
        <p:spPr>
          <a:xfrm flipH="1">
            <a:off x="7734223" y="1628589"/>
            <a:ext cx="367588" cy="136836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直線單箭頭接點 10"/>
          <p:cNvCxnSpPr/>
          <p:nvPr/>
        </p:nvCxnSpPr>
        <p:spPr>
          <a:xfrm flipH="1">
            <a:off x="7740536" y="764704"/>
            <a:ext cx="38210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8108125" y="548680"/>
            <a:ext cx="1000379"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err="1" smtClean="0"/>
              <a:t>mydlink</a:t>
            </a:r>
            <a:r>
              <a:rPr lang="en-US" altLang="zh-TW" sz="1200" dirty="0" smtClean="0"/>
              <a:t> logo</a:t>
            </a:r>
            <a:endParaRPr lang="zh-TW" altLang="en-US" sz="1200" dirty="0"/>
          </a:p>
        </p:txBody>
      </p:sp>
      <p:cxnSp>
        <p:nvCxnSpPr>
          <p:cNvPr id="13" name="直線接點 12"/>
          <p:cNvCxnSpPr/>
          <p:nvPr/>
        </p:nvCxnSpPr>
        <p:spPr>
          <a:xfrm>
            <a:off x="227137" y="4328012"/>
            <a:ext cx="8064896" cy="0"/>
          </a:xfrm>
          <a:prstGeom prst="line">
            <a:avLst/>
          </a:prstGeom>
        </p:spPr>
        <p:style>
          <a:lnRef idx="1">
            <a:schemeClr val="accent2"/>
          </a:lnRef>
          <a:fillRef idx="0">
            <a:schemeClr val="accent2"/>
          </a:fillRef>
          <a:effectRef idx="0">
            <a:schemeClr val="accent2"/>
          </a:effectRef>
          <a:fontRef idx="minor">
            <a:schemeClr val="tx1"/>
          </a:fontRef>
        </p:style>
      </p:cxnSp>
      <p:sp>
        <p:nvSpPr>
          <p:cNvPr id="14" name="圓角矩形 13"/>
          <p:cNvSpPr/>
          <p:nvPr/>
        </p:nvSpPr>
        <p:spPr>
          <a:xfrm>
            <a:off x="8299495" y="4104368"/>
            <a:ext cx="781418"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Screen Line</a:t>
            </a:r>
            <a:endParaRPr lang="zh-TW" altLang="en-US" sz="1200" dirty="0"/>
          </a:p>
        </p:txBody>
      </p:sp>
      <p:sp>
        <p:nvSpPr>
          <p:cNvPr id="6" name="向下箭號 5"/>
          <p:cNvSpPr/>
          <p:nvPr/>
        </p:nvSpPr>
        <p:spPr>
          <a:xfrm flipV="1">
            <a:off x="8044736" y="3933056"/>
            <a:ext cx="135840" cy="84130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5" name="圓角矩形 14"/>
          <p:cNvSpPr/>
          <p:nvPr/>
        </p:nvSpPr>
        <p:spPr>
          <a:xfrm>
            <a:off x="56658" y="65175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16" name="直線單箭頭接點 15"/>
          <p:cNvCxnSpPr>
            <a:stCxn id="15" idx="3"/>
          </p:cNvCxnSpPr>
          <p:nvPr/>
        </p:nvCxnSpPr>
        <p:spPr>
          <a:xfrm>
            <a:off x="835762" y="831772"/>
            <a:ext cx="56788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78983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buFont typeface="+mj-lt"/>
              <a:buAutoNum type="arabicPeriod"/>
            </a:pPr>
            <a:endParaRPr lang="en-US" altLang="zh-TW" sz="1200" dirty="0">
              <a:cs typeface="Arial" pitchFamily="34" charset="0"/>
            </a:endParaRPr>
          </a:p>
        </p:txBody>
      </p:sp>
      <p:pic>
        <p:nvPicPr>
          <p:cNvPr id="11267"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S4.9.1 Setting</a:t>
            </a:r>
            <a:endParaRPr lang="zh-TW" altLang="en-US" b="1" dirty="0">
              <a:solidFill>
                <a:srgbClr val="C00000"/>
              </a:solidFill>
            </a:endParaRPr>
          </a:p>
        </p:txBody>
      </p:sp>
      <p:sp>
        <p:nvSpPr>
          <p:cNvPr id="2" name="圓角矩形 1"/>
          <p:cNvSpPr/>
          <p:nvPr/>
        </p:nvSpPr>
        <p:spPr>
          <a:xfrm>
            <a:off x="24965" y="47286"/>
            <a:ext cx="1800200" cy="3377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t>Example from S4.1.1</a:t>
            </a:r>
            <a:endParaRPr lang="zh-TW" altLang="en-US" sz="1200" b="1" dirty="0"/>
          </a:p>
        </p:txBody>
      </p:sp>
      <p:cxnSp>
        <p:nvCxnSpPr>
          <p:cNvPr id="6" name="直線單箭頭接點 5"/>
          <p:cNvCxnSpPr/>
          <p:nvPr/>
        </p:nvCxnSpPr>
        <p:spPr>
          <a:xfrm flipH="1">
            <a:off x="6804248" y="1241464"/>
            <a:ext cx="194657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388428" y="1078173"/>
            <a:ext cx="73439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S4.9.2</a:t>
            </a:r>
            <a:endParaRPr lang="zh-TW" altLang="en-US" sz="1200" dirty="0"/>
          </a:p>
        </p:txBody>
      </p:sp>
      <p:cxnSp>
        <p:nvCxnSpPr>
          <p:cNvPr id="12" name="直線單箭頭接點 11"/>
          <p:cNvCxnSpPr/>
          <p:nvPr/>
        </p:nvCxnSpPr>
        <p:spPr>
          <a:xfrm flipH="1">
            <a:off x="6300192" y="1680567"/>
            <a:ext cx="245062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8388428" y="1517276"/>
            <a:ext cx="73439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S4.9.3</a:t>
            </a:r>
            <a:endParaRPr lang="zh-TW" altLang="en-US" sz="1200" dirty="0"/>
          </a:p>
        </p:txBody>
      </p:sp>
      <p:cxnSp>
        <p:nvCxnSpPr>
          <p:cNvPr id="14" name="直線單箭頭接點 13"/>
          <p:cNvCxnSpPr/>
          <p:nvPr/>
        </p:nvCxnSpPr>
        <p:spPr>
          <a:xfrm flipH="1">
            <a:off x="6444208" y="2095200"/>
            <a:ext cx="230661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5" name="圓角矩形 14"/>
          <p:cNvSpPr/>
          <p:nvPr/>
        </p:nvSpPr>
        <p:spPr>
          <a:xfrm>
            <a:off x="8388428" y="1931908"/>
            <a:ext cx="73439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S4.9.4</a:t>
            </a:r>
            <a:endParaRPr lang="zh-TW" altLang="en-US" sz="1200" dirty="0"/>
          </a:p>
        </p:txBody>
      </p:sp>
      <p:cxnSp>
        <p:nvCxnSpPr>
          <p:cNvPr id="23" name="直線單箭頭接點 22"/>
          <p:cNvCxnSpPr/>
          <p:nvPr/>
        </p:nvCxnSpPr>
        <p:spPr>
          <a:xfrm flipH="1">
            <a:off x="6588224" y="2544664"/>
            <a:ext cx="216259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4" name="圓角矩形 23"/>
          <p:cNvSpPr/>
          <p:nvPr/>
        </p:nvSpPr>
        <p:spPr>
          <a:xfrm>
            <a:off x="8388428" y="2381372"/>
            <a:ext cx="73439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S4.9.7</a:t>
            </a:r>
            <a:endParaRPr lang="zh-TW" altLang="en-US" sz="1200" dirty="0"/>
          </a:p>
        </p:txBody>
      </p:sp>
      <p:sp>
        <p:nvSpPr>
          <p:cNvPr id="16" name="文字方塊 15"/>
          <p:cNvSpPr txBox="1"/>
          <p:nvPr/>
        </p:nvSpPr>
        <p:spPr>
          <a:xfrm>
            <a:off x="-15988" y="4758278"/>
            <a:ext cx="9159988" cy="1754326"/>
          </a:xfrm>
          <a:prstGeom prst="rect">
            <a:avLst/>
          </a:prstGeom>
          <a:noFill/>
        </p:spPr>
        <p:txBody>
          <a:bodyPr wrap="square" rtlCol="0">
            <a:spAutoFit/>
          </a:bodyPr>
          <a:lstStyle/>
          <a:p>
            <a:pPr marL="228600" indent="-228600">
              <a:buAutoNum type="arabicPeriod"/>
            </a:pPr>
            <a:r>
              <a:rPr lang="en-US" altLang="zh-TW" sz="1200" u="sng" dirty="0" smtClean="0">
                <a:cs typeface="Arial" pitchFamily="34" charset="0"/>
              </a:rPr>
              <a:t>“Submit” button:</a:t>
            </a:r>
          </a:p>
          <a:p>
            <a:pPr marL="228600" indent="-228600">
              <a:buAutoNum type="arabicParenBoth"/>
            </a:pPr>
            <a:r>
              <a:rPr lang="en-US" altLang="zh-TW" sz="1200" dirty="0" smtClean="0">
                <a:cs typeface="Arial" pitchFamily="34" charset="0"/>
              </a:rPr>
              <a:t>Default: hide.</a:t>
            </a:r>
          </a:p>
          <a:p>
            <a:pPr marL="228600" indent="-228600">
              <a:buAutoNum type="arabicParenBoth"/>
            </a:pPr>
            <a:r>
              <a:rPr lang="en-US" altLang="zh-TW" sz="1200" dirty="0" smtClean="0">
                <a:cs typeface="Arial" pitchFamily="34" charset="0"/>
              </a:rPr>
              <a:t>Show: when any setting has been </a:t>
            </a:r>
            <a:r>
              <a:rPr lang="en-US" altLang="zh-TW" sz="1200" dirty="0">
                <a:cs typeface="Arial" pitchFamily="34" charset="0"/>
              </a:rPr>
              <a:t>changed. Push “Submit” button: saving change in the setting and close the fly-out.</a:t>
            </a:r>
            <a:endParaRPr lang="en-US" altLang="zh-TW" sz="1200" dirty="0" smtClean="0">
              <a:cs typeface="Arial" pitchFamily="34" charset="0"/>
            </a:endParaRPr>
          </a:p>
          <a:p>
            <a:pPr marL="228600" indent="-228600">
              <a:buFont typeface="+mj-lt"/>
              <a:buAutoNum type="arabicPeriod" startAt="2"/>
            </a:pPr>
            <a:r>
              <a:rPr lang="en-US" altLang="zh-TW" sz="1200" u="sng" dirty="0" smtClean="0">
                <a:cs typeface="Arial" pitchFamily="34" charset="0"/>
              </a:rPr>
              <a:t>If tap outside the fly-out:</a:t>
            </a:r>
          </a:p>
          <a:p>
            <a:pPr marL="228600" indent="-228600">
              <a:buAutoNum type="arabicParenBoth"/>
            </a:pPr>
            <a:r>
              <a:rPr lang="en-US" altLang="zh-TW" sz="1200" dirty="0" smtClean="0">
                <a:cs typeface="Arial" pitchFamily="34" charset="0"/>
              </a:rPr>
              <a:t>Without change, close the fly-out without saving changes.</a:t>
            </a:r>
          </a:p>
          <a:p>
            <a:pPr marL="228600" indent="-228600">
              <a:buAutoNum type="arabicParenBoth"/>
            </a:pPr>
            <a:r>
              <a:rPr lang="en-US" altLang="zh-TW" sz="1200" dirty="0" smtClean="0">
                <a:cs typeface="Arial" pitchFamily="34" charset="0"/>
              </a:rPr>
              <a:t>With change, show a notice fly-out.</a:t>
            </a:r>
          </a:p>
          <a:p>
            <a:pPr marL="228600" indent="-228600">
              <a:buFont typeface="+mj-lt"/>
              <a:buAutoNum type="arabicPeriod" startAt="3"/>
            </a:pPr>
            <a:r>
              <a:rPr lang="en-US" altLang="zh-TW" sz="1200" u="sng" dirty="0" smtClean="0">
                <a:cs typeface="Arial" pitchFamily="34" charset="0"/>
              </a:rPr>
              <a:t>Notice fly-out:</a:t>
            </a:r>
          </a:p>
          <a:p>
            <a:pPr marL="228600" indent="-228600">
              <a:buAutoNum type="arabicParenBoth"/>
            </a:pPr>
            <a:r>
              <a:rPr lang="en-US" altLang="zh-TW" sz="1200" dirty="0" smtClean="0">
                <a:cs typeface="Arial" pitchFamily="34" charset="0"/>
              </a:rPr>
              <a:t>In the fly-out style 1. with [Title], [Text], and “Yes” </a:t>
            </a:r>
            <a:r>
              <a:rPr lang="en-US" altLang="zh-TW" sz="1200" dirty="0">
                <a:cs typeface="Arial" pitchFamily="34" charset="0"/>
              </a:rPr>
              <a:t>and </a:t>
            </a:r>
            <a:r>
              <a:rPr lang="en-US" altLang="zh-TW" sz="1200" dirty="0" smtClean="0">
                <a:cs typeface="Arial" pitchFamily="34" charset="0"/>
              </a:rPr>
              <a:t>“No” </a:t>
            </a:r>
            <a:r>
              <a:rPr lang="en-US" altLang="zh-TW" sz="1200" dirty="0">
                <a:cs typeface="Arial" pitchFamily="34" charset="0"/>
              </a:rPr>
              <a:t>button</a:t>
            </a:r>
            <a:r>
              <a:rPr lang="en-US" altLang="zh-TW" sz="1200" dirty="0" smtClean="0">
                <a:cs typeface="Arial" pitchFamily="34" charset="0"/>
              </a:rPr>
              <a:t>. </a:t>
            </a:r>
          </a:p>
          <a:p>
            <a:pPr marL="228600" indent="-228600">
              <a:buFontTx/>
              <a:buAutoNum type="arabicParenBoth"/>
            </a:pPr>
            <a:r>
              <a:rPr lang="en-US" altLang="zh-TW" sz="1200" dirty="0" smtClean="0">
                <a:cs typeface="Arial" pitchFamily="34" charset="0"/>
              </a:rPr>
              <a:t>Tap “No” button, go back to original page. Tap ”Yes” </a:t>
            </a:r>
            <a:r>
              <a:rPr lang="en-US" altLang="zh-TW" sz="1200" dirty="0">
                <a:cs typeface="Arial" pitchFamily="34" charset="0"/>
              </a:rPr>
              <a:t>button, close the fly-out without saving</a:t>
            </a:r>
            <a:r>
              <a:rPr lang="en-US" altLang="zh-TW" sz="1200" dirty="0" smtClean="0">
                <a:cs typeface="Arial" pitchFamily="34" charset="0"/>
              </a:rPr>
              <a:t>.</a:t>
            </a:r>
            <a:endParaRPr lang="en-US" altLang="zh-TW" sz="1200" dirty="0">
              <a:cs typeface="Arial" pitchFamily="34" charset="0"/>
            </a:endParaRPr>
          </a:p>
        </p:txBody>
      </p:sp>
      <p:sp>
        <p:nvSpPr>
          <p:cNvPr id="17" name="矩形 16"/>
          <p:cNvSpPr/>
          <p:nvPr/>
        </p:nvSpPr>
        <p:spPr>
          <a:xfrm>
            <a:off x="0" y="6512604"/>
            <a:ext cx="9144000" cy="34539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
        <p:nvSpPr>
          <p:cNvPr id="18" name="向右箭號 17"/>
          <p:cNvSpPr/>
          <p:nvPr/>
        </p:nvSpPr>
        <p:spPr>
          <a:xfrm flipH="1">
            <a:off x="5076055" y="4774360"/>
            <a:ext cx="3337887" cy="166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32680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340" y="4771926"/>
            <a:ext cx="9159988" cy="1200329"/>
          </a:xfrm>
          <a:prstGeom prst="rect">
            <a:avLst/>
          </a:prstGeom>
          <a:noFill/>
        </p:spPr>
        <p:txBody>
          <a:bodyPr wrap="square" rtlCol="0">
            <a:spAutoFit/>
          </a:bodyPr>
          <a:lstStyle/>
          <a:p>
            <a:pPr marL="228600" indent="-228600">
              <a:buAutoNum type="arabicPeriod"/>
            </a:pPr>
            <a:r>
              <a:rPr lang="en-US" altLang="zh-TW" sz="1200" u="sng" dirty="0" smtClean="0">
                <a:cs typeface="Arial" pitchFamily="34" charset="0"/>
              </a:rPr>
              <a:t>If tap outside the fly-out:</a:t>
            </a:r>
          </a:p>
          <a:p>
            <a:pPr marL="228600" indent="-228600">
              <a:buAutoNum type="arabicParenBoth"/>
            </a:pPr>
            <a:r>
              <a:rPr lang="en-US" altLang="zh-TW" sz="1200" dirty="0" smtClean="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2"/>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p>
        </p:txBody>
      </p:sp>
      <p:pic>
        <p:nvPicPr>
          <p:cNvPr id="12291"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1006" y="454360"/>
            <a:ext cx="7681983"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S4.9.2 </a:t>
            </a:r>
            <a:r>
              <a:rPr lang="en-US" altLang="zh-TW" b="1" dirty="0" smtClean="0">
                <a:solidFill>
                  <a:schemeClr val="tx1"/>
                </a:solidFill>
              </a:rPr>
              <a:t>Settings/ General Information/ Rename</a:t>
            </a:r>
            <a:endParaRPr lang="zh-TW" altLang="en-US" b="1" dirty="0">
              <a:solidFill>
                <a:srgbClr val="C00000"/>
              </a:solidFill>
            </a:endParaRPr>
          </a:p>
        </p:txBody>
      </p:sp>
      <p:cxnSp>
        <p:nvCxnSpPr>
          <p:cNvPr id="5" name="直線單箭頭接點 4"/>
          <p:cNvCxnSpPr/>
          <p:nvPr/>
        </p:nvCxnSpPr>
        <p:spPr>
          <a:xfrm>
            <a:off x="870881" y="815044"/>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80208" y="651752"/>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200" dirty="0"/>
          </a:p>
        </p:txBody>
      </p:sp>
      <p:sp>
        <p:nvSpPr>
          <p:cNvPr id="7" name="矩形 6"/>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857999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4416" y="454360"/>
            <a:ext cx="7681983"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S4.9.3 Settings/ Email Notification</a:t>
            </a:r>
            <a:endParaRPr lang="zh-TW" altLang="en-US" b="1" dirty="0">
              <a:solidFill>
                <a:srgbClr val="C00000"/>
              </a:solidFill>
            </a:endParaRPr>
          </a:p>
        </p:txBody>
      </p:sp>
      <p:cxnSp>
        <p:nvCxnSpPr>
          <p:cNvPr id="5" name="直線單箭頭接點 4"/>
          <p:cNvCxnSpPr/>
          <p:nvPr/>
        </p:nvCxnSpPr>
        <p:spPr>
          <a:xfrm>
            <a:off x="870881" y="815044"/>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0208" y="651752"/>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200" dirty="0"/>
          </a:p>
        </p:txBody>
      </p:sp>
      <p:sp>
        <p:nvSpPr>
          <p:cNvPr id="8" name="文字方塊 7"/>
          <p:cNvSpPr txBox="1"/>
          <p:nvPr/>
        </p:nvSpPr>
        <p:spPr>
          <a:xfrm>
            <a:off x="-2340" y="4771926"/>
            <a:ext cx="9159988" cy="1200329"/>
          </a:xfrm>
          <a:prstGeom prst="rect">
            <a:avLst/>
          </a:prstGeom>
          <a:noFill/>
        </p:spPr>
        <p:txBody>
          <a:bodyPr wrap="square" rtlCol="0">
            <a:spAutoFit/>
          </a:bodyPr>
          <a:lstStyle/>
          <a:p>
            <a:pPr marL="228600" indent="-228600">
              <a:buAutoNum type="arabicPeriod"/>
            </a:pPr>
            <a:r>
              <a:rPr lang="en-US" altLang="zh-TW" sz="1200" u="sng" dirty="0" smtClean="0">
                <a:cs typeface="Arial" pitchFamily="34" charset="0"/>
              </a:rPr>
              <a:t>If tap outside the fly-out:</a:t>
            </a:r>
          </a:p>
          <a:p>
            <a:pPr marL="228600" indent="-228600">
              <a:buAutoNum type="arabicParenBoth"/>
            </a:pPr>
            <a:r>
              <a:rPr lang="en-US" altLang="zh-TW" sz="1200" dirty="0" smtClean="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2"/>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p>
        </p:txBody>
      </p:sp>
      <p:sp>
        <p:nvSpPr>
          <p:cNvPr id="9" name="矩形 8"/>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33656435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24" y="4773624"/>
            <a:ext cx="4644788" cy="1015663"/>
          </a:xfrm>
          <a:prstGeom prst="rect">
            <a:avLst/>
          </a:prstGeom>
          <a:noFill/>
        </p:spPr>
        <p:txBody>
          <a:bodyPr wrap="square" rtlCol="0">
            <a:spAutoFit/>
          </a:bodyPr>
          <a:lstStyle/>
          <a:p>
            <a:pPr marL="228600" lvl="0" indent="-228600">
              <a:buFontTx/>
              <a:buAutoNum type="arabicPeriod"/>
            </a:pPr>
            <a:r>
              <a:rPr lang="en-US" altLang="zh-TW" sz="1200" dirty="0" smtClean="0"/>
              <a:t>If </a:t>
            </a:r>
            <a:r>
              <a:rPr lang="en-US" altLang="zh-TW" sz="1200" dirty="0"/>
              <a:t>the device support PIR, and the user turn on the Motion Detection on portal, it will show “Motion Detection with PIR”.</a:t>
            </a:r>
            <a:r>
              <a:rPr lang="en-US" altLang="zh-TW" sz="1200" dirty="0">
                <a:cs typeface="Arial" pitchFamily="34" charset="0"/>
              </a:rPr>
              <a:t> </a:t>
            </a:r>
          </a:p>
          <a:p>
            <a:pPr marL="228600" indent="-228600">
              <a:buAutoNum type="arabicPeriod"/>
            </a:pPr>
            <a:r>
              <a:rPr lang="en-US" altLang="zh-TW" sz="1200" dirty="0" smtClean="0">
                <a:cs typeface="Arial" pitchFamily="34" charset="0"/>
              </a:rPr>
              <a:t>If </a:t>
            </a:r>
            <a:r>
              <a:rPr lang="en-US" altLang="zh-TW" sz="1200" dirty="0">
                <a:cs typeface="Arial" pitchFamily="34" charset="0"/>
              </a:rPr>
              <a:t>turn on the Motion </a:t>
            </a:r>
            <a:r>
              <a:rPr lang="en-US" altLang="zh-TW" sz="1200" dirty="0" smtClean="0">
                <a:cs typeface="Arial" pitchFamily="34" charset="0"/>
              </a:rPr>
              <a:t>Detection, go </a:t>
            </a:r>
            <a:r>
              <a:rPr lang="en-US" altLang="zh-TW" sz="1200" dirty="0">
                <a:cs typeface="Arial" pitchFamily="34" charset="0"/>
              </a:rPr>
              <a:t>to </a:t>
            </a:r>
            <a:r>
              <a:rPr lang="en-US" altLang="zh-TW" sz="1200" dirty="0" smtClean="0">
                <a:cs typeface="Arial" pitchFamily="34" charset="0"/>
              </a:rPr>
              <a:t>S4.9.4a directly.</a:t>
            </a:r>
          </a:p>
          <a:p>
            <a:pPr marL="228600" indent="-228600">
              <a:buAutoNum type="arabicPeriod"/>
            </a:pPr>
            <a:r>
              <a:rPr lang="en-US" altLang="zh-TW" sz="1200" dirty="0" smtClean="0">
                <a:cs typeface="Arial" pitchFamily="34" charset="0"/>
              </a:rPr>
              <a:t>If </a:t>
            </a:r>
            <a:r>
              <a:rPr lang="en-US" altLang="zh-TW" sz="1200" dirty="0">
                <a:cs typeface="Arial" pitchFamily="34" charset="0"/>
              </a:rPr>
              <a:t>turn on the </a:t>
            </a:r>
            <a:r>
              <a:rPr lang="en-US" altLang="zh-TW" sz="1200" dirty="0" smtClean="0">
                <a:cs typeface="Arial" pitchFamily="34" charset="0"/>
              </a:rPr>
              <a:t>Sound </a:t>
            </a:r>
            <a:r>
              <a:rPr lang="en-US" altLang="zh-TW" sz="1200" dirty="0">
                <a:cs typeface="Arial" pitchFamily="34" charset="0"/>
              </a:rPr>
              <a:t>Detection, go to S4.9.5a directly.</a:t>
            </a:r>
            <a:endParaRPr lang="en-US" altLang="zh-TW" sz="1200" dirty="0"/>
          </a:p>
          <a:p>
            <a:pPr marL="228600" indent="-228600">
              <a:buAutoNum type="arabicPeriod"/>
            </a:pPr>
            <a:r>
              <a:rPr lang="en-US" altLang="zh-TW" sz="1200" dirty="0" smtClean="0">
                <a:cs typeface="Arial" pitchFamily="34" charset="0"/>
              </a:rPr>
              <a:t>If </a:t>
            </a:r>
            <a:r>
              <a:rPr lang="en-US" altLang="zh-TW" sz="1200" dirty="0">
                <a:cs typeface="Arial" pitchFamily="34" charset="0"/>
              </a:rPr>
              <a:t>turn on the </a:t>
            </a:r>
            <a:r>
              <a:rPr lang="en-US" altLang="zh-TW" sz="1200" dirty="0" smtClean="0">
                <a:cs typeface="Arial" pitchFamily="34" charset="0"/>
              </a:rPr>
              <a:t>Schedule Recording, </a:t>
            </a:r>
            <a:r>
              <a:rPr lang="en-US" altLang="zh-TW" sz="1200" dirty="0">
                <a:cs typeface="Arial" pitchFamily="34" charset="0"/>
              </a:rPr>
              <a:t>go to S4.9.6 directly</a:t>
            </a:r>
            <a:r>
              <a:rPr lang="en-US" altLang="zh-TW" sz="1200" dirty="0" smtClean="0">
                <a:cs typeface="Arial" pitchFamily="34" charset="0"/>
              </a:rPr>
              <a:t>.</a:t>
            </a:r>
          </a:p>
        </p:txBody>
      </p:sp>
      <p:pic>
        <p:nvPicPr>
          <p:cNvPr id="14339"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3444" y="454360"/>
            <a:ext cx="7683934"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S4.9.4 </a:t>
            </a:r>
            <a:r>
              <a:rPr lang="en-US" altLang="zh-TW" b="1" dirty="0">
                <a:solidFill>
                  <a:schemeClr val="tx1"/>
                </a:solidFill>
              </a:rPr>
              <a:t>Settings/ </a:t>
            </a:r>
            <a:r>
              <a:rPr lang="en-US" altLang="zh-TW" b="1" dirty="0" smtClean="0">
                <a:solidFill>
                  <a:schemeClr val="tx1"/>
                </a:solidFill>
              </a:rPr>
              <a:t>Event Trigger</a:t>
            </a:r>
            <a:endParaRPr lang="zh-TW" altLang="en-US" b="1" dirty="0">
              <a:solidFill>
                <a:srgbClr val="C00000"/>
              </a:solidFill>
            </a:endParaRPr>
          </a:p>
        </p:txBody>
      </p:sp>
      <p:cxnSp>
        <p:nvCxnSpPr>
          <p:cNvPr id="6" name="直線單箭頭接點 5"/>
          <p:cNvCxnSpPr/>
          <p:nvPr/>
        </p:nvCxnSpPr>
        <p:spPr>
          <a:xfrm flipH="1">
            <a:off x="5940152" y="1589716"/>
            <a:ext cx="317070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320185" y="1426424"/>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S4.9.4a</a:t>
            </a:r>
            <a:endParaRPr lang="zh-TW" altLang="en-US" sz="1200" dirty="0"/>
          </a:p>
        </p:txBody>
      </p:sp>
      <p:cxnSp>
        <p:nvCxnSpPr>
          <p:cNvPr id="8" name="直線單箭頭接點 7"/>
          <p:cNvCxnSpPr/>
          <p:nvPr/>
        </p:nvCxnSpPr>
        <p:spPr>
          <a:xfrm flipH="1">
            <a:off x="5940152" y="2282500"/>
            <a:ext cx="317070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320185" y="2119208"/>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S4.9.5a</a:t>
            </a:r>
            <a:endParaRPr lang="zh-TW" altLang="en-US" sz="1200" dirty="0"/>
          </a:p>
        </p:txBody>
      </p:sp>
      <p:cxnSp>
        <p:nvCxnSpPr>
          <p:cNvPr id="10" name="直線單箭頭接點 9"/>
          <p:cNvCxnSpPr/>
          <p:nvPr/>
        </p:nvCxnSpPr>
        <p:spPr>
          <a:xfrm flipH="1">
            <a:off x="5940152" y="3016228"/>
            <a:ext cx="317070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8320185" y="2852936"/>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S4.9.6</a:t>
            </a:r>
            <a:endParaRPr lang="zh-TW" altLang="en-US" sz="1200" dirty="0"/>
          </a:p>
        </p:txBody>
      </p:sp>
      <p:cxnSp>
        <p:nvCxnSpPr>
          <p:cNvPr id="12" name="直線單箭頭接點 11"/>
          <p:cNvCxnSpPr/>
          <p:nvPr/>
        </p:nvCxnSpPr>
        <p:spPr>
          <a:xfrm>
            <a:off x="870881" y="815044"/>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80208" y="651752"/>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200" dirty="0"/>
          </a:p>
        </p:txBody>
      </p:sp>
      <p:sp>
        <p:nvSpPr>
          <p:cNvPr id="14" name="文字方塊 13"/>
          <p:cNvSpPr txBox="1"/>
          <p:nvPr/>
        </p:nvSpPr>
        <p:spPr>
          <a:xfrm>
            <a:off x="4651611" y="4783297"/>
            <a:ext cx="4492389" cy="1569660"/>
          </a:xfrm>
          <a:prstGeom prst="rect">
            <a:avLst/>
          </a:prstGeom>
          <a:noFill/>
        </p:spPr>
        <p:txBody>
          <a:bodyPr wrap="square" rtlCol="0">
            <a:spAutoFit/>
          </a:bodyPr>
          <a:lstStyle/>
          <a:p>
            <a:pPr marL="228600" indent="-228600">
              <a:buFont typeface="+mj-lt"/>
              <a:buAutoNum type="arabicPeriod" startAt="5"/>
            </a:pPr>
            <a:r>
              <a:rPr lang="en-US" altLang="zh-TW" sz="1200" u="sng" dirty="0" smtClean="0">
                <a:cs typeface="Arial" pitchFamily="34" charset="0"/>
              </a:rPr>
              <a:t>If </a:t>
            </a:r>
            <a:r>
              <a:rPr lang="en-US" altLang="zh-TW" sz="1200" u="sng" dirty="0">
                <a:cs typeface="Arial" pitchFamily="34" charset="0"/>
              </a:rPr>
              <a:t>tap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6"/>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p>
        </p:txBody>
      </p:sp>
      <p:sp>
        <p:nvSpPr>
          <p:cNvPr id="15" name="矩形 14"/>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35950480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23" y="4774360"/>
            <a:ext cx="9137177" cy="1569660"/>
          </a:xfrm>
          <a:prstGeom prst="rect">
            <a:avLst/>
          </a:prstGeom>
          <a:noFill/>
        </p:spPr>
        <p:txBody>
          <a:bodyPr wrap="square" rtlCol="0">
            <a:spAutoFit/>
          </a:bodyPr>
          <a:lstStyle/>
          <a:p>
            <a:pPr marL="228600" indent="-228600">
              <a:buAutoNum type="arabicPeriod"/>
            </a:pPr>
            <a:r>
              <a:rPr lang="en-US" altLang="zh-TW" sz="1200" dirty="0" smtClean="0">
                <a:cs typeface="Arial" pitchFamily="34" charset="0"/>
              </a:rPr>
              <a:t>If </a:t>
            </a:r>
            <a:r>
              <a:rPr lang="en-US" altLang="zh-TW" sz="1200" dirty="0">
                <a:cs typeface="Arial" pitchFamily="34" charset="0"/>
              </a:rPr>
              <a:t>tap </a:t>
            </a:r>
            <a:r>
              <a:rPr lang="en-US" altLang="zh-TW" sz="1200" dirty="0" smtClean="0">
                <a:cs typeface="Arial" pitchFamily="34" charset="0"/>
              </a:rPr>
              <a:t>“Reset active area”, clean the setting of active area and sensitivity.</a:t>
            </a:r>
          </a:p>
          <a:p>
            <a:pPr marL="228600" indent="-228600">
              <a:buAutoNum type="arabicPeriod"/>
            </a:pPr>
            <a:r>
              <a:rPr lang="en-US" altLang="zh-TW" sz="1200" dirty="0" smtClean="0">
                <a:cs typeface="Arial" pitchFamily="34" charset="0"/>
              </a:rPr>
              <a:t>“Schedule” is tap-able. “Recording with notification” is un-tap-able and gray out. VD could highlight the schedule with visual design.</a:t>
            </a:r>
          </a:p>
          <a:p>
            <a:pPr marL="228600" indent="-228600">
              <a:buAutoNum type="arabicPeriod"/>
            </a:pPr>
            <a:r>
              <a:rPr lang="en-US" altLang="zh-TW" sz="1200" u="sng" dirty="0">
                <a:cs typeface="Arial" pitchFamily="34" charset="0"/>
              </a:rPr>
              <a:t>If tap </a:t>
            </a:r>
            <a:r>
              <a:rPr lang="en-US" altLang="zh-TW" sz="1200" u="sng" dirty="0" smtClean="0">
                <a:cs typeface="Arial" pitchFamily="34" charset="0"/>
              </a:rPr>
              <a:t>“Back” button or outside </a:t>
            </a:r>
            <a:r>
              <a:rPr lang="en-US" altLang="zh-TW" sz="1200" u="sng" dirty="0">
                <a:cs typeface="Arial" pitchFamily="34" charset="0"/>
              </a:rPr>
              <a:t>the </a:t>
            </a:r>
            <a:r>
              <a:rPr lang="en-US" altLang="zh-TW" sz="1200" u="sng" dirty="0" smtClean="0">
                <a:cs typeface="Arial" pitchFamily="34" charset="0"/>
              </a:rPr>
              <a:t>fly-out:</a:t>
            </a:r>
            <a:endParaRPr lang="en-US" altLang="zh-TW" sz="1200" u="sng" dirty="0">
              <a:cs typeface="Arial" pitchFamily="34" charset="0"/>
            </a:endParaRP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4"/>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r>
              <a:rPr lang="en-US" altLang="zh-TW" sz="1200" dirty="0" smtClean="0">
                <a:cs typeface="Arial" pitchFamily="34" charset="0"/>
              </a:rPr>
              <a:t>.</a:t>
            </a:r>
            <a:endParaRPr lang="zh-TW" altLang="en-US" sz="1200" dirty="0"/>
          </a:p>
        </p:txBody>
      </p:sp>
      <p:pic>
        <p:nvPicPr>
          <p:cNvPr id="14339"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3444" y="454360"/>
            <a:ext cx="7683934"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S4.9.4a Settings/ Event Trigger/ Motion </a:t>
            </a:r>
            <a:r>
              <a:rPr lang="en-US" altLang="zh-TW" b="1" dirty="0" smtClean="0">
                <a:solidFill>
                  <a:schemeClr val="tx1"/>
                </a:solidFill>
              </a:rPr>
              <a:t>Detection/ Active Area</a:t>
            </a:r>
            <a:endParaRPr lang="zh-TW" altLang="en-US" b="1" dirty="0">
              <a:solidFill>
                <a:srgbClr val="C00000"/>
              </a:solidFill>
            </a:endParaRPr>
          </a:p>
        </p:txBody>
      </p:sp>
      <p:cxnSp>
        <p:nvCxnSpPr>
          <p:cNvPr id="6" name="直線單箭頭接點 5"/>
          <p:cNvCxnSpPr/>
          <p:nvPr/>
        </p:nvCxnSpPr>
        <p:spPr>
          <a:xfrm flipV="1">
            <a:off x="870881" y="1813046"/>
            <a:ext cx="4177879" cy="634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0208" y="1656096"/>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S4.9.4b</a:t>
            </a:r>
            <a:endParaRPr lang="zh-TW" altLang="en-US" sz="1200" dirty="0"/>
          </a:p>
        </p:txBody>
      </p:sp>
      <p:cxnSp>
        <p:nvCxnSpPr>
          <p:cNvPr id="10" name="直線單箭頭接點 9"/>
          <p:cNvCxnSpPr/>
          <p:nvPr/>
        </p:nvCxnSpPr>
        <p:spPr>
          <a:xfrm>
            <a:off x="870881" y="815044"/>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80208" y="651752"/>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200" dirty="0"/>
          </a:p>
        </p:txBody>
      </p:sp>
      <p:sp>
        <p:nvSpPr>
          <p:cNvPr id="13" name="矩形 12"/>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9959469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6821" y="4783504"/>
            <a:ext cx="9137177" cy="1569660"/>
          </a:xfrm>
          <a:prstGeom prst="rect">
            <a:avLst/>
          </a:prstGeom>
          <a:noFill/>
        </p:spPr>
        <p:txBody>
          <a:bodyPr wrap="square" rtlCol="0">
            <a:spAutoFit/>
          </a:bodyPr>
          <a:lstStyle/>
          <a:p>
            <a:pPr marL="228600" indent="-228600">
              <a:buAutoNum type="arabicPeriod"/>
            </a:pPr>
            <a:r>
              <a:rPr lang="en-US" altLang="zh-TW" sz="1200" dirty="0" smtClean="0">
                <a:cs typeface="Arial" pitchFamily="34" charset="0"/>
              </a:rPr>
              <a:t>Fold Weekdays and Time if user taps “Keep detecting continuously” </a:t>
            </a:r>
          </a:p>
          <a:p>
            <a:pPr marL="228600" indent="-228600">
              <a:buAutoNum type="arabicPeriod"/>
            </a:pPr>
            <a:r>
              <a:rPr lang="en-US" altLang="zh-TW" sz="1200" dirty="0" smtClean="0">
                <a:cs typeface="Arial" pitchFamily="34" charset="0"/>
              </a:rPr>
              <a:t>“</a:t>
            </a:r>
            <a:r>
              <a:rPr lang="en-US" altLang="zh-TW" sz="1200" dirty="0">
                <a:cs typeface="Arial" pitchFamily="34" charset="0"/>
              </a:rPr>
              <a:t>Recording with notification</a:t>
            </a:r>
            <a:r>
              <a:rPr lang="en-US" altLang="zh-TW" sz="1200" dirty="0" smtClean="0">
                <a:cs typeface="Arial" pitchFamily="34" charset="0"/>
              </a:rPr>
              <a:t>” </a:t>
            </a:r>
            <a:r>
              <a:rPr lang="en-US" altLang="zh-TW" sz="1200" dirty="0">
                <a:cs typeface="Arial" pitchFamily="34" charset="0"/>
              </a:rPr>
              <a:t>is tap-able. </a:t>
            </a:r>
            <a:r>
              <a:rPr lang="en-US" altLang="zh-TW" sz="1200" dirty="0" smtClean="0">
                <a:cs typeface="Arial" pitchFamily="34" charset="0"/>
              </a:rPr>
              <a:t>“Active Area” </a:t>
            </a:r>
            <a:r>
              <a:rPr lang="en-US" altLang="zh-TW" sz="1200" dirty="0">
                <a:cs typeface="Arial" pitchFamily="34" charset="0"/>
              </a:rPr>
              <a:t>is un-tap-able and gray out. VD could highlight the schedule with visual design.</a:t>
            </a:r>
          </a:p>
          <a:p>
            <a:pPr marL="228600" indent="-228600">
              <a:buAutoNum type="arabicPeriod"/>
            </a:pPr>
            <a:r>
              <a:rPr lang="en-US" altLang="zh-TW" sz="1200" u="sng" dirty="0">
                <a:cs typeface="Arial" pitchFamily="34" charset="0"/>
              </a:rPr>
              <a:t>If tap “Back” button or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4"/>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endParaRPr lang="zh-TW" altLang="en-US" sz="1200" dirty="0"/>
          </a:p>
        </p:txBody>
      </p:sp>
      <p:pic>
        <p:nvPicPr>
          <p:cNvPr id="15364" name="Picture 4"/>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3441" y="454360"/>
            <a:ext cx="7683934"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S4.9.4b </a:t>
            </a:r>
            <a:r>
              <a:rPr lang="en-US" altLang="zh-TW" b="1" dirty="0">
                <a:solidFill>
                  <a:schemeClr val="tx1"/>
                </a:solidFill>
              </a:rPr>
              <a:t>Settings / Event Trigger / Motion Detection / Schedule</a:t>
            </a:r>
            <a:endParaRPr lang="zh-TW" altLang="en-US" b="1" dirty="0">
              <a:solidFill>
                <a:srgbClr val="C00000"/>
              </a:solidFill>
            </a:endParaRPr>
          </a:p>
        </p:txBody>
      </p:sp>
      <p:cxnSp>
        <p:nvCxnSpPr>
          <p:cNvPr id="5" name="直線單箭頭接點 4"/>
          <p:cNvCxnSpPr/>
          <p:nvPr/>
        </p:nvCxnSpPr>
        <p:spPr>
          <a:xfrm>
            <a:off x="870881" y="855988"/>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0208" y="692696"/>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200" dirty="0"/>
          </a:p>
        </p:txBody>
      </p:sp>
      <p:cxnSp>
        <p:nvCxnSpPr>
          <p:cNvPr id="10" name="直線單箭頭接點 9"/>
          <p:cNvCxnSpPr/>
          <p:nvPr/>
        </p:nvCxnSpPr>
        <p:spPr>
          <a:xfrm flipV="1">
            <a:off x="853465" y="2538322"/>
            <a:ext cx="4177879" cy="634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62792" y="2381372"/>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S4.9.4c</a:t>
            </a:r>
            <a:endParaRPr lang="zh-TW" altLang="en-US" sz="1200" dirty="0"/>
          </a:p>
        </p:txBody>
      </p:sp>
      <p:sp>
        <p:nvSpPr>
          <p:cNvPr id="13" name="矩形 12"/>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9959469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0" y="4781653"/>
            <a:ext cx="9137177" cy="1384995"/>
          </a:xfrm>
          <a:prstGeom prst="rect">
            <a:avLst/>
          </a:prstGeom>
          <a:noFill/>
        </p:spPr>
        <p:txBody>
          <a:bodyPr wrap="square" rtlCol="0">
            <a:spAutoFit/>
          </a:bodyPr>
          <a:lstStyle/>
          <a:p>
            <a:pPr marL="228600" indent="-228600">
              <a:buAutoNum type="arabicPeriod"/>
            </a:pPr>
            <a:r>
              <a:rPr lang="en-US" altLang="zh-TW" sz="1200" dirty="0" smtClean="0">
                <a:cs typeface="Arial" pitchFamily="34" charset="0"/>
              </a:rPr>
              <a:t>“</a:t>
            </a:r>
            <a:r>
              <a:rPr lang="en-US" altLang="zh-TW" sz="1200" dirty="0">
                <a:cs typeface="Arial" pitchFamily="34" charset="0"/>
              </a:rPr>
              <a:t>Schedule” </a:t>
            </a:r>
            <a:r>
              <a:rPr lang="en-US" altLang="zh-TW" sz="1200" dirty="0" smtClean="0">
                <a:cs typeface="Arial" pitchFamily="34" charset="0"/>
              </a:rPr>
              <a:t>and “Active Area” are both </a:t>
            </a:r>
            <a:r>
              <a:rPr lang="en-US" altLang="zh-TW" sz="1200" dirty="0">
                <a:cs typeface="Arial" pitchFamily="34" charset="0"/>
              </a:rPr>
              <a:t>un-tap-able and gray out. VD could highlight the schedule with visual design</a:t>
            </a:r>
            <a:r>
              <a:rPr lang="en-US" altLang="zh-TW" sz="1200" dirty="0" smtClean="0">
                <a:cs typeface="Arial" pitchFamily="34" charset="0"/>
              </a:rPr>
              <a:t>.</a:t>
            </a:r>
          </a:p>
          <a:p>
            <a:pPr marL="228600" indent="-228600">
              <a:buAutoNum type="arabicPeriod"/>
            </a:pPr>
            <a:r>
              <a:rPr lang="en-US" altLang="zh-TW" sz="1200" u="sng" dirty="0" smtClean="0">
                <a:cs typeface="Arial" pitchFamily="34" charset="0"/>
              </a:rPr>
              <a:t>If </a:t>
            </a:r>
            <a:r>
              <a:rPr lang="en-US" altLang="zh-TW" sz="1200" u="sng" dirty="0">
                <a:cs typeface="Arial" pitchFamily="34" charset="0"/>
              </a:rPr>
              <a:t>tap </a:t>
            </a:r>
            <a:r>
              <a:rPr lang="en-US" altLang="zh-TW" sz="1200" u="sng" dirty="0" smtClean="0">
                <a:cs typeface="Arial" pitchFamily="34" charset="0"/>
              </a:rPr>
              <a:t>outside </a:t>
            </a:r>
            <a:r>
              <a:rPr lang="en-US" altLang="zh-TW" sz="1200" u="sng" dirty="0">
                <a:cs typeface="Arial" pitchFamily="34" charset="0"/>
              </a:rPr>
              <a:t>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3"/>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endParaRPr lang="zh-TW" altLang="en-US" sz="1200" dirty="0"/>
          </a:p>
        </p:txBody>
      </p:sp>
      <p:pic>
        <p:nvPicPr>
          <p:cNvPr id="17411"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4415" y="454360"/>
            <a:ext cx="7681985"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S4.9.4c Settings/ Event Trigger/ Motion </a:t>
            </a:r>
            <a:r>
              <a:rPr lang="en-US" altLang="zh-TW" b="1" dirty="0" smtClean="0">
                <a:solidFill>
                  <a:schemeClr val="tx1"/>
                </a:solidFill>
              </a:rPr>
              <a:t>Detection / Recording with notification</a:t>
            </a:r>
            <a:endParaRPr lang="zh-TW" altLang="en-US" b="1" dirty="0">
              <a:solidFill>
                <a:srgbClr val="C00000"/>
              </a:solidFill>
            </a:endParaRPr>
          </a:p>
        </p:txBody>
      </p:sp>
      <p:cxnSp>
        <p:nvCxnSpPr>
          <p:cNvPr id="6" name="直線單箭頭接點 5"/>
          <p:cNvCxnSpPr/>
          <p:nvPr/>
        </p:nvCxnSpPr>
        <p:spPr>
          <a:xfrm>
            <a:off x="870881" y="855988"/>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0208" y="692696"/>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400" dirty="0"/>
          </a:p>
        </p:txBody>
      </p:sp>
      <p:sp>
        <p:nvSpPr>
          <p:cNvPr id="10" name="矩形 9"/>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9959469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21" y="4775953"/>
            <a:ext cx="9137177" cy="1569660"/>
          </a:xfrm>
          <a:prstGeom prst="rect">
            <a:avLst/>
          </a:prstGeom>
          <a:noFill/>
        </p:spPr>
        <p:txBody>
          <a:bodyPr wrap="square" rtlCol="0">
            <a:spAutoFit/>
          </a:bodyPr>
          <a:lstStyle/>
          <a:p>
            <a:pPr marL="228600" indent="-228600">
              <a:buAutoNum type="arabicPeriod"/>
            </a:pPr>
            <a:r>
              <a:rPr lang="en-US" altLang="zh-TW" sz="1200" dirty="0" smtClean="0">
                <a:cs typeface="Arial" pitchFamily="34" charset="0"/>
              </a:rPr>
              <a:t>User could set up the sound value by slipping the  “</a:t>
            </a:r>
            <a:r>
              <a:rPr lang="en-US" altLang="zh-TW" sz="1200" b="1" u="sng" dirty="0" smtClean="0">
                <a:solidFill>
                  <a:schemeClr val="accent2"/>
                </a:solidFill>
                <a:cs typeface="Arial" pitchFamily="34" charset="0"/>
              </a:rPr>
              <a:t>Ball</a:t>
            </a:r>
            <a:r>
              <a:rPr lang="en-US" altLang="zh-TW" sz="1200" dirty="0" smtClean="0">
                <a:cs typeface="Arial" pitchFamily="34" charset="0"/>
              </a:rPr>
              <a:t>” button</a:t>
            </a:r>
          </a:p>
          <a:p>
            <a:pPr marL="228600" indent="-228600">
              <a:buAutoNum type="arabicPeriod"/>
            </a:pPr>
            <a:r>
              <a:rPr lang="en-US" altLang="zh-TW" sz="1200" dirty="0" smtClean="0">
                <a:cs typeface="Arial" pitchFamily="34" charset="0"/>
              </a:rPr>
              <a:t>“</a:t>
            </a:r>
            <a:r>
              <a:rPr lang="en-US" altLang="zh-TW" sz="1200" dirty="0">
                <a:cs typeface="Arial" pitchFamily="34" charset="0"/>
              </a:rPr>
              <a:t>Schedule” is tap-able. “Recording with notification” is un-tap-able and gray out. VD could highlight the schedule with visual design.</a:t>
            </a:r>
          </a:p>
          <a:p>
            <a:pPr marL="228600" indent="-228600">
              <a:buAutoNum type="arabicPeriod"/>
            </a:pPr>
            <a:r>
              <a:rPr lang="en-US" altLang="zh-TW" sz="1200" u="sng" dirty="0">
                <a:cs typeface="Arial" pitchFamily="34" charset="0"/>
              </a:rPr>
              <a:t>If tap “Back” button or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4"/>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endParaRPr lang="zh-TW" altLang="en-US" sz="1200" dirty="0"/>
          </a:p>
        </p:txBody>
      </p:sp>
      <p:pic>
        <p:nvPicPr>
          <p:cNvPr id="1843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3441" y="454360"/>
            <a:ext cx="7683934"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S4.9.5a </a:t>
            </a:r>
            <a:r>
              <a:rPr lang="en-US" altLang="zh-TW" b="1" dirty="0">
                <a:solidFill>
                  <a:schemeClr val="tx1"/>
                </a:solidFill>
              </a:rPr>
              <a:t>Settings/ Event Trigger/ </a:t>
            </a:r>
            <a:r>
              <a:rPr lang="en-US" altLang="zh-TW" b="1" dirty="0" smtClean="0">
                <a:solidFill>
                  <a:schemeClr val="tx1"/>
                </a:solidFill>
              </a:rPr>
              <a:t>Sound </a:t>
            </a:r>
            <a:r>
              <a:rPr lang="en-US" altLang="zh-TW" b="1" dirty="0">
                <a:solidFill>
                  <a:schemeClr val="tx1"/>
                </a:solidFill>
              </a:rPr>
              <a:t>Detection/ </a:t>
            </a:r>
            <a:r>
              <a:rPr lang="en-US" altLang="zh-TW" b="1" dirty="0" smtClean="0">
                <a:solidFill>
                  <a:schemeClr val="tx1"/>
                </a:solidFill>
              </a:rPr>
              <a:t>Sound </a:t>
            </a:r>
            <a:r>
              <a:rPr lang="en-US" altLang="zh-TW" b="1" dirty="0">
                <a:solidFill>
                  <a:schemeClr val="tx1"/>
                </a:solidFill>
              </a:rPr>
              <a:t>Area</a:t>
            </a:r>
            <a:endParaRPr lang="zh-TW" altLang="en-US" b="1" dirty="0">
              <a:solidFill>
                <a:srgbClr val="C00000"/>
              </a:solidFill>
            </a:endParaRPr>
          </a:p>
        </p:txBody>
      </p:sp>
      <p:cxnSp>
        <p:nvCxnSpPr>
          <p:cNvPr id="3" name="直線單箭頭接點 2"/>
          <p:cNvCxnSpPr/>
          <p:nvPr/>
        </p:nvCxnSpPr>
        <p:spPr>
          <a:xfrm flipV="1">
            <a:off x="3779912" y="2204864"/>
            <a:ext cx="4464496" cy="266429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 name="直線單箭頭接點 6"/>
          <p:cNvCxnSpPr/>
          <p:nvPr/>
        </p:nvCxnSpPr>
        <p:spPr>
          <a:xfrm>
            <a:off x="870881" y="855988"/>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0208" y="692696"/>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200" dirty="0"/>
          </a:p>
        </p:txBody>
      </p:sp>
      <p:cxnSp>
        <p:nvCxnSpPr>
          <p:cNvPr id="9" name="直線單箭頭接點 8"/>
          <p:cNvCxnSpPr/>
          <p:nvPr/>
        </p:nvCxnSpPr>
        <p:spPr>
          <a:xfrm flipV="1">
            <a:off x="870881" y="1813046"/>
            <a:ext cx="4177879" cy="634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80208" y="1656096"/>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S4.9.5b</a:t>
            </a:r>
            <a:endParaRPr lang="zh-TW" altLang="en-US" sz="1200" dirty="0"/>
          </a:p>
        </p:txBody>
      </p:sp>
      <p:sp>
        <p:nvSpPr>
          <p:cNvPr id="11" name="矩形 10"/>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9959469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25880" y="0"/>
            <a:ext cx="4500000" cy="266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2317896" y="4230437"/>
            <a:ext cx="4500000" cy="2630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圓角矩形 1"/>
          <p:cNvSpPr/>
          <p:nvPr/>
        </p:nvSpPr>
        <p:spPr>
          <a:xfrm>
            <a:off x="3419872" y="2348880"/>
            <a:ext cx="1143732" cy="309804"/>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2" name="圓角矩形 21"/>
          <p:cNvSpPr/>
          <p:nvPr/>
        </p:nvSpPr>
        <p:spPr>
          <a:xfrm>
            <a:off x="5868144" y="4653136"/>
            <a:ext cx="959153" cy="1296144"/>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6" name="直線接點 15"/>
          <p:cNvCxnSpPr/>
          <p:nvPr/>
        </p:nvCxnSpPr>
        <p:spPr>
          <a:xfrm>
            <a:off x="0" y="3429000"/>
            <a:ext cx="9144000" cy="0"/>
          </a:xfrm>
          <a:prstGeom prst="line">
            <a:avLst/>
          </a:prstGeom>
        </p:spPr>
        <p:style>
          <a:lnRef idx="1">
            <a:schemeClr val="accent6"/>
          </a:lnRef>
          <a:fillRef idx="0">
            <a:schemeClr val="accent6"/>
          </a:fillRef>
          <a:effectRef idx="0">
            <a:schemeClr val="accent6"/>
          </a:effectRef>
          <a:fontRef idx="minor">
            <a:schemeClr val="tx1"/>
          </a:fontRef>
        </p:style>
      </p:cxnSp>
      <p:sp>
        <p:nvSpPr>
          <p:cNvPr id="13" name="文字方塊 12"/>
          <p:cNvSpPr txBox="1"/>
          <p:nvPr/>
        </p:nvSpPr>
        <p:spPr>
          <a:xfrm>
            <a:off x="2308688" y="3898224"/>
            <a:ext cx="4518609" cy="338554"/>
          </a:xfrm>
          <a:prstGeom prst="rect">
            <a:avLst/>
          </a:prstGeom>
          <a:solidFill>
            <a:schemeClr val="bg1"/>
          </a:solidFill>
        </p:spPr>
        <p:txBody>
          <a:bodyPr wrap="none" rtlCol="0">
            <a:spAutoFit/>
          </a:bodyPr>
          <a:lstStyle/>
          <a:p>
            <a:r>
              <a:rPr lang="en-US" altLang="zh-TW" sz="1600" dirty="0" smtClean="0"/>
              <a:t>New Design: </a:t>
            </a:r>
            <a:r>
              <a:rPr lang="en-US" altLang="zh-TW" sz="1600" dirty="0" smtClean="0">
                <a:solidFill>
                  <a:schemeClr val="accent6">
                    <a:lumMod val="75000"/>
                  </a:schemeClr>
                </a:solidFill>
              </a:rPr>
              <a:t>Put the Main feature on the same view</a:t>
            </a:r>
            <a:endParaRPr lang="zh-TW" altLang="en-US" sz="1600" dirty="0">
              <a:solidFill>
                <a:schemeClr val="accent6">
                  <a:lumMod val="75000"/>
                </a:schemeClr>
              </a:solidFill>
            </a:endParaRPr>
          </a:p>
        </p:txBody>
      </p:sp>
      <p:sp>
        <p:nvSpPr>
          <p:cNvPr id="14" name="向下箭號 13"/>
          <p:cNvSpPr/>
          <p:nvPr/>
        </p:nvSpPr>
        <p:spPr>
          <a:xfrm>
            <a:off x="4462817" y="3113604"/>
            <a:ext cx="216016" cy="74509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圓角矩形 17"/>
          <p:cNvSpPr/>
          <p:nvPr/>
        </p:nvSpPr>
        <p:spPr>
          <a:xfrm>
            <a:off x="2771800" y="3249000"/>
            <a:ext cx="3600000" cy="3600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Content Page</a:t>
            </a:r>
            <a:endParaRPr lang="zh-TW" altLang="en-US" dirty="0"/>
          </a:p>
        </p:txBody>
      </p:sp>
      <p:sp>
        <p:nvSpPr>
          <p:cNvPr id="6" name="橢圓 5"/>
          <p:cNvSpPr/>
          <p:nvPr/>
        </p:nvSpPr>
        <p:spPr>
          <a:xfrm>
            <a:off x="3416104" y="269962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1</a:t>
            </a:r>
            <a:endParaRPr lang="zh-TW" altLang="en-US" b="1" dirty="0"/>
          </a:p>
        </p:txBody>
      </p:sp>
      <p:sp>
        <p:nvSpPr>
          <p:cNvPr id="23" name="橢圓 22"/>
          <p:cNvSpPr/>
          <p:nvPr/>
        </p:nvSpPr>
        <p:spPr>
          <a:xfrm>
            <a:off x="6827297" y="560288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1</a:t>
            </a:r>
            <a:endParaRPr lang="zh-TW" altLang="en-US" b="1" dirty="0"/>
          </a:p>
        </p:txBody>
      </p:sp>
      <p:sp>
        <p:nvSpPr>
          <p:cNvPr id="25" name="文字方塊 24"/>
          <p:cNvSpPr txBox="1"/>
          <p:nvPr/>
        </p:nvSpPr>
        <p:spPr>
          <a:xfrm>
            <a:off x="4036880" y="2754220"/>
            <a:ext cx="1080745" cy="338554"/>
          </a:xfrm>
          <a:prstGeom prst="rect">
            <a:avLst/>
          </a:prstGeom>
          <a:solidFill>
            <a:schemeClr val="bg1"/>
          </a:solidFill>
        </p:spPr>
        <p:txBody>
          <a:bodyPr wrap="none" rtlCol="0">
            <a:spAutoFit/>
          </a:bodyPr>
          <a:lstStyle/>
          <a:p>
            <a:r>
              <a:rPr lang="en-US" altLang="zh-TW" sz="1600" dirty="0" smtClean="0"/>
              <a:t>Old Design</a:t>
            </a:r>
            <a:endParaRPr lang="zh-TW" altLang="en-US" sz="1600" dirty="0"/>
          </a:p>
        </p:txBody>
      </p:sp>
      <p:sp>
        <p:nvSpPr>
          <p:cNvPr id="26" name="圓角矩形 25"/>
          <p:cNvSpPr/>
          <p:nvPr/>
        </p:nvSpPr>
        <p:spPr>
          <a:xfrm>
            <a:off x="2966417" y="3249000"/>
            <a:ext cx="360000" cy="360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b="1" dirty="0" smtClean="0"/>
              <a:t>3</a:t>
            </a:r>
            <a:endParaRPr lang="zh-TW" altLang="en-US" b="1" dirty="0"/>
          </a:p>
        </p:txBody>
      </p:sp>
    </p:spTree>
    <p:extLst>
      <p:ext uri="{BB962C8B-B14F-4D97-AF65-F5344CB8AC3E}">
        <p14:creationId xmlns:p14="http://schemas.microsoft.com/office/powerpoint/2010/main" val="6750982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6821" y="4783504"/>
            <a:ext cx="9137177" cy="1569660"/>
          </a:xfrm>
          <a:prstGeom prst="rect">
            <a:avLst/>
          </a:prstGeom>
          <a:noFill/>
        </p:spPr>
        <p:txBody>
          <a:bodyPr wrap="square" rtlCol="0">
            <a:spAutoFit/>
          </a:bodyPr>
          <a:lstStyle/>
          <a:p>
            <a:pPr marL="228600" indent="-228600">
              <a:buAutoNum type="arabicPeriod"/>
            </a:pPr>
            <a:r>
              <a:rPr lang="en-US" altLang="zh-TW" sz="1200" dirty="0" smtClean="0">
                <a:cs typeface="Arial" pitchFamily="34" charset="0"/>
              </a:rPr>
              <a:t>Fold </a:t>
            </a:r>
            <a:r>
              <a:rPr lang="en-US" altLang="zh-TW" sz="1200" dirty="0">
                <a:cs typeface="Arial" pitchFamily="34" charset="0"/>
              </a:rPr>
              <a:t>Weekdays and Time if user taps “Keep detecting continuously” </a:t>
            </a:r>
          </a:p>
          <a:p>
            <a:pPr marL="228600" indent="-228600">
              <a:buAutoNum type="arabicPeriod"/>
            </a:pPr>
            <a:r>
              <a:rPr lang="en-US" altLang="zh-TW" sz="1200" dirty="0">
                <a:cs typeface="Arial" pitchFamily="34" charset="0"/>
              </a:rPr>
              <a:t>“Recording with notification” is tap-able. “Active Area” is un-tap-able and gray out. VD could highlight the schedule with visual design.</a:t>
            </a:r>
          </a:p>
          <a:p>
            <a:pPr marL="228600" indent="-228600">
              <a:buAutoNum type="arabicPeriod"/>
            </a:pPr>
            <a:r>
              <a:rPr lang="en-US" altLang="zh-TW" sz="1200" u="sng" dirty="0">
                <a:cs typeface="Arial" pitchFamily="34" charset="0"/>
              </a:rPr>
              <a:t>If tap “Back” button or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4"/>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endParaRPr lang="zh-TW" altLang="en-US" sz="1200" dirty="0"/>
          </a:p>
        </p:txBody>
      </p:sp>
      <p:pic>
        <p:nvPicPr>
          <p:cNvPr id="19459"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0032" y="454360"/>
            <a:ext cx="7683934"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S4.9.5b </a:t>
            </a:r>
            <a:r>
              <a:rPr lang="en-US" altLang="zh-TW" b="1" dirty="0">
                <a:solidFill>
                  <a:schemeClr val="tx1"/>
                </a:solidFill>
              </a:rPr>
              <a:t>Settings/ Event Trigger/ Sound Detection/ </a:t>
            </a:r>
            <a:r>
              <a:rPr lang="en-US" altLang="zh-TW" b="1" dirty="0" smtClean="0">
                <a:solidFill>
                  <a:schemeClr val="tx1"/>
                </a:solidFill>
              </a:rPr>
              <a:t>Schedule</a:t>
            </a:r>
            <a:endParaRPr lang="zh-TW" altLang="en-US" b="1" dirty="0">
              <a:solidFill>
                <a:srgbClr val="C00000"/>
              </a:solidFill>
            </a:endParaRPr>
          </a:p>
        </p:txBody>
      </p:sp>
      <p:cxnSp>
        <p:nvCxnSpPr>
          <p:cNvPr id="6" name="直線單箭頭接點 5"/>
          <p:cNvCxnSpPr/>
          <p:nvPr/>
        </p:nvCxnSpPr>
        <p:spPr>
          <a:xfrm>
            <a:off x="870881" y="855988"/>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0208" y="692696"/>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200" dirty="0"/>
          </a:p>
        </p:txBody>
      </p:sp>
      <p:cxnSp>
        <p:nvCxnSpPr>
          <p:cNvPr id="10" name="直線單箭頭接點 9"/>
          <p:cNvCxnSpPr/>
          <p:nvPr/>
        </p:nvCxnSpPr>
        <p:spPr>
          <a:xfrm flipV="1">
            <a:off x="853465" y="2538322"/>
            <a:ext cx="4177879" cy="634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62792" y="2381372"/>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S4.9.5c</a:t>
            </a:r>
            <a:endParaRPr lang="zh-TW" altLang="en-US" sz="1200" dirty="0"/>
          </a:p>
        </p:txBody>
      </p:sp>
      <p:sp>
        <p:nvSpPr>
          <p:cNvPr id="13" name="矩形 12"/>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9959469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21" y="4783504"/>
            <a:ext cx="9137177" cy="1384995"/>
          </a:xfrm>
          <a:prstGeom prst="rect">
            <a:avLst/>
          </a:prstGeom>
          <a:noFill/>
        </p:spPr>
        <p:txBody>
          <a:bodyPr wrap="square" rtlCol="0">
            <a:spAutoFit/>
          </a:bodyPr>
          <a:lstStyle/>
          <a:p>
            <a:pPr marL="228600" indent="-228600">
              <a:buAutoNum type="arabicPeriod"/>
            </a:pPr>
            <a:r>
              <a:rPr lang="en-US" altLang="zh-TW" sz="1200" dirty="0">
                <a:cs typeface="Arial" pitchFamily="34" charset="0"/>
              </a:rPr>
              <a:t>“Schedule” and “Active Area” are both un-tap-able and gray out. VD could highlight the schedule with visual design</a:t>
            </a:r>
            <a:r>
              <a:rPr lang="en-US" altLang="zh-TW" sz="1200" dirty="0" smtClean="0">
                <a:cs typeface="Arial" pitchFamily="34" charset="0"/>
              </a:rPr>
              <a:t>.</a:t>
            </a:r>
          </a:p>
          <a:p>
            <a:pPr marL="228600" indent="-228600">
              <a:buAutoNum type="arabicPeriod"/>
            </a:pPr>
            <a:r>
              <a:rPr lang="en-US" altLang="zh-TW" sz="1200" u="sng" dirty="0" smtClean="0">
                <a:cs typeface="Arial" pitchFamily="34" charset="0"/>
              </a:rPr>
              <a:t>If </a:t>
            </a:r>
            <a:r>
              <a:rPr lang="en-US" altLang="zh-TW" sz="1200" u="sng" dirty="0">
                <a:cs typeface="Arial" pitchFamily="34" charset="0"/>
              </a:rPr>
              <a:t>tap </a:t>
            </a:r>
            <a:r>
              <a:rPr lang="en-US" altLang="zh-TW" sz="1200" u="sng" dirty="0" smtClean="0">
                <a:cs typeface="Arial" pitchFamily="34" charset="0"/>
              </a:rPr>
              <a:t>outside </a:t>
            </a:r>
            <a:r>
              <a:rPr lang="en-US" altLang="zh-TW" sz="1200" u="sng" dirty="0">
                <a:cs typeface="Arial" pitchFamily="34" charset="0"/>
              </a:rPr>
              <a:t>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3"/>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endParaRPr lang="zh-TW" altLang="en-US" sz="1200" dirty="0"/>
          </a:p>
        </p:txBody>
      </p:sp>
      <p:pic>
        <p:nvPicPr>
          <p:cNvPr id="21508" name="Picture 4"/>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1006" y="454360"/>
            <a:ext cx="7681985"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S4.9.5c </a:t>
            </a:r>
            <a:r>
              <a:rPr lang="en-US" altLang="zh-TW" b="1" dirty="0">
                <a:solidFill>
                  <a:schemeClr val="tx1"/>
                </a:solidFill>
              </a:rPr>
              <a:t>Settings/ Event Trigger/ Sound Detection/ </a:t>
            </a:r>
            <a:r>
              <a:rPr lang="en-US" altLang="zh-TW" b="1" dirty="0" smtClean="0">
                <a:solidFill>
                  <a:schemeClr val="tx1"/>
                </a:solidFill>
              </a:rPr>
              <a:t>Recording with notification</a:t>
            </a:r>
            <a:endParaRPr lang="zh-TW" altLang="en-US" b="1" dirty="0">
              <a:solidFill>
                <a:srgbClr val="C00000"/>
              </a:solidFill>
            </a:endParaRPr>
          </a:p>
        </p:txBody>
      </p:sp>
      <p:cxnSp>
        <p:nvCxnSpPr>
          <p:cNvPr id="6" name="直線單箭頭接點 5"/>
          <p:cNvCxnSpPr/>
          <p:nvPr/>
        </p:nvCxnSpPr>
        <p:spPr>
          <a:xfrm>
            <a:off x="870881" y="855988"/>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0208" y="692696"/>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400" dirty="0"/>
          </a:p>
        </p:txBody>
      </p:sp>
      <p:sp>
        <p:nvSpPr>
          <p:cNvPr id="10" name="矩形 9"/>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9959469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6821" y="4797152"/>
            <a:ext cx="9137177" cy="1384995"/>
          </a:xfrm>
          <a:prstGeom prst="rect">
            <a:avLst/>
          </a:prstGeom>
          <a:noFill/>
        </p:spPr>
        <p:txBody>
          <a:bodyPr wrap="square" rtlCol="0">
            <a:spAutoFit/>
          </a:bodyPr>
          <a:lstStyle/>
          <a:p>
            <a:pPr marL="228600" indent="-228600">
              <a:buAutoNum type="arabicPeriod"/>
            </a:pPr>
            <a:r>
              <a:rPr lang="en-US" altLang="zh-TW" sz="1200" dirty="0" smtClean="0">
                <a:cs typeface="Arial" pitchFamily="34" charset="0"/>
              </a:rPr>
              <a:t>Fold </a:t>
            </a:r>
            <a:r>
              <a:rPr lang="en-US" altLang="zh-TW" sz="1200" dirty="0">
                <a:cs typeface="Arial" pitchFamily="34" charset="0"/>
              </a:rPr>
              <a:t>Weekdays and Time if user taps “Keep detecting continuously” </a:t>
            </a:r>
          </a:p>
          <a:p>
            <a:pPr marL="228600" indent="-228600">
              <a:buAutoNum type="arabicPeriod"/>
            </a:pPr>
            <a:r>
              <a:rPr lang="en-US" altLang="zh-TW" sz="1200" u="sng" dirty="0">
                <a:cs typeface="Arial" pitchFamily="34" charset="0"/>
              </a:rPr>
              <a:t>If tap </a:t>
            </a:r>
            <a:r>
              <a:rPr lang="en-US" altLang="zh-TW" sz="1200" u="sng" dirty="0" smtClean="0">
                <a:cs typeface="Arial" pitchFamily="34" charset="0"/>
              </a:rPr>
              <a:t>outside the </a:t>
            </a:r>
            <a:r>
              <a:rPr lang="en-US" altLang="zh-TW" sz="1200" u="sng" dirty="0">
                <a:cs typeface="Arial" pitchFamily="34" charset="0"/>
              </a:rPr>
              <a:t>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3"/>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endParaRPr lang="zh-TW" altLang="en-US" sz="1200" dirty="0"/>
          </a:p>
        </p:txBody>
      </p:sp>
      <p:pic>
        <p:nvPicPr>
          <p:cNvPr id="22531"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0033" y="454790"/>
            <a:ext cx="7683934"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S4.9.6 Settings/ Event Trigger</a:t>
            </a:r>
            <a:r>
              <a:rPr lang="en-US" altLang="zh-TW" b="1" dirty="0" smtClean="0">
                <a:solidFill>
                  <a:schemeClr val="tx1"/>
                </a:solidFill>
              </a:rPr>
              <a:t>/ Schedule Recording</a:t>
            </a:r>
            <a:endParaRPr lang="zh-TW" altLang="en-US" b="1" dirty="0">
              <a:solidFill>
                <a:srgbClr val="C00000"/>
              </a:solidFill>
            </a:endParaRPr>
          </a:p>
        </p:txBody>
      </p:sp>
      <p:cxnSp>
        <p:nvCxnSpPr>
          <p:cNvPr id="6" name="直線單箭頭接點 5"/>
          <p:cNvCxnSpPr/>
          <p:nvPr/>
        </p:nvCxnSpPr>
        <p:spPr>
          <a:xfrm>
            <a:off x="870881" y="855988"/>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0208" y="692696"/>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200" dirty="0"/>
          </a:p>
        </p:txBody>
      </p:sp>
      <p:sp>
        <p:nvSpPr>
          <p:cNvPr id="9" name="矩形 8"/>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9733090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210168" y="454360"/>
            <a:ext cx="6723663" cy="5634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&lt;Note&gt; Event trigger Settings solution for NIPCA and 93XL camera</a:t>
            </a:r>
            <a:endParaRPr lang="zh-TW" altLang="en-US" b="1" dirty="0">
              <a:solidFill>
                <a:srgbClr val="C00000"/>
              </a:solidFill>
            </a:endParaRPr>
          </a:p>
        </p:txBody>
      </p:sp>
    </p:spTree>
    <p:extLst>
      <p:ext uri="{BB962C8B-B14F-4D97-AF65-F5344CB8AC3E}">
        <p14:creationId xmlns:p14="http://schemas.microsoft.com/office/powerpoint/2010/main" val="5241929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512" y="454360"/>
            <a:ext cx="8784976" cy="5189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&lt;Note&gt; Event trigger Settings solution for NIPCA and 93XL camera</a:t>
            </a:r>
            <a:endParaRPr lang="zh-TW" altLang="en-US" b="1" dirty="0">
              <a:solidFill>
                <a:srgbClr val="C00000"/>
              </a:solidFill>
            </a:endParaRPr>
          </a:p>
        </p:txBody>
      </p:sp>
    </p:spTree>
    <p:extLst>
      <p:ext uri="{BB962C8B-B14F-4D97-AF65-F5344CB8AC3E}">
        <p14:creationId xmlns:p14="http://schemas.microsoft.com/office/powerpoint/2010/main" val="29618069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3441" y="454360"/>
            <a:ext cx="7683934"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6821" y="4725144"/>
            <a:ext cx="9137177" cy="2123658"/>
          </a:xfrm>
          <a:prstGeom prst="rect">
            <a:avLst/>
          </a:prstGeom>
          <a:noFill/>
        </p:spPr>
        <p:txBody>
          <a:bodyPr wrap="square" rtlCol="0">
            <a:spAutoFit/>
          </a:bodyPr>
          <a:lstStyle/>
          <a:p>
            <a:pPr marL="228600" indent="-228600">
              <a:buFont typeface="+mj-lt"/>
              <a:buAutoNum type="arabicPeriod"/>
            </a:pPr>
            <a:r>
              <a:rPr lang="en-US" altLang="zh-TW" sz="1200" b="1" dirty="0" smtClean="0"/>
              <a:t>Wireless network: </a:t>
            </a:r>
            <a:r>
              <a:rPr lang="en-US" altLang="zh-TW" sz="1200" dirty="0" smtClean="0"/>
              <a:t>Input box, show </a:t>
            </a:r>
            <a:r>
              <a:rPr lang="en-US" altLang="zh-TW" sz="1200" dirty="0"/>
              <a:t>the Wireless name of the camera. If the SSID retrieved from the camera is empty, pre-loaded the wireless name that </a:t>
            </a:r>
            <a:r>
              <a:rPr lang="en-US" altLang="zh-TW" sz="1200" dirty="0" smtClean="0"/>
              <a:t>the camera </a:t>
            </a:r>
            <a:r>
              <a:rPr lang="en-US" altLang="zh-TW" sz="1200" dirty="0"/>
              <a:t>is connected to into the </a:t>
            </a:r>
            <a:r>
              <a:rPr lang="en-US" altLang="zh-TW" sz="1200" dirty="0" smtClean="0"/>
              <a:t>field, Click </a:t>
            </a:r>
            <a:r>
              <a:rPr lang="en-US" altLang="zh-TW" sz="1200" dirty="0"/>
              <a:t>to input Wireless name and it can the same as the existing Wireless </a:t>
            </a:r>
            <a:r>
              <a:rPr lang="en-US" altLang="zh-TW" sz="1200" dirty="0" smtClean="0"/>
              <a:t>name, Alphanumeric,1-32 characters</a:t>
            </a:r>
            <a:r>
              <a:rPr lang="en-US" altLang="zh-TW" sz="1200" dirty="0"/>
              <a:t>.(This limitation refers to PRD, any question please contact PP</a:t>
            </a:r>
            <a:r>
              <a:rPr lang="en-US" altLang="zh-TW" sz="1200" dirty="0" smtClean="0"/>
              <a:t>.) </a:t>
            </a:r>
          </a:p>
          <a:p>
            <a:pPr marL="228600" indent="-228600">
              <a:buFont typeface="+mj-lt"/>
              <a:buAutoNum type="arabicPeriod"/>
            </a:pPr>
            <a:r>
              <a:rPr lang="en-US" altLang="zh-TW" sz="1200" b="1" dirty="0" smtClean="0"/>
              <a:t>Security mode: Default</a:t>
            </a:r>
            <a:r>
              <a:rPr lang="en-US" altLang="zh-TW" sz="1200" b="1" dirty="0"/>
              <a:t>: </a:t>
            </a:r>
            <a:r>
              <a:rPr lang="en-US" altLang="zh-TW" sz="1200" dirty="0" smtClean="0"/>
              <a:t>WPA/WPA2,</a:t>
            </a:r>
            <a:r>
              <a:rPr lang="en-US" altLang="zh-TW" sz="1200" dirty="0"/>
              <a:t> Drop </a:t>
            </a:r>
            <a:r>
              <a:rPr lang="en-US" altLang="zh-TW" sz="1200" dirty="0" smtClean="0"/>
              <a:t>down menu,</a:t>
            </a:r>
            <a:r>
              <a:rPr lang="en-US" altLang="zh-TW" sz="1200" b="1" dirty="0" smtClean="0"/>
              <a:t> </a:t>
            </a:r>
            <a:r>
              <a:rPr lang="en-US" altLang="zh-TW" sz="1200" dirty="0"/>
              <a:t>The Security Mode is not </a:t>
            </a:r>
            <a:r>
              <a:rPr lang="en-US" altLang="zh-TW" sz="1200" dirty="0" smtClean="0"/>
              <a:t>changeable.</a:t>
            </a:r>
          </a:p>
          <a:p>
            <a:pPr marL="228600" indent="-228600">
              <a:buFont typeface="+mj-lt"/>
              <a:buAutoNum type="arabicPeriod"/>
            </a:pPr>
            <a:r>
              <a:rPr lang="en-US" altLang="zh-TW" sz="1200" b="1" dirty="0" smtClean="0"/>
              <a:t>Wireless password: Default</a:t>
            </a:r>
            <a:r>
              <a:rPr lang="en-US" altLang="zh-TW" sz="1200" b="1" dirty="0"/>
              <a:t>: </a:t>
            </a:r>
            <a:r>
              <a:rPr lang="en-US" altLang="zh-TW" sz="1200" dirty="0"/>
              <a:t>Input box, </a:t>
            </a:r>
            <a:r>
              <a:rPr lang="en-US" altLang="zh-TW" sz="1200" dirty="0" smtClean="0"/>
              <a:t>show </a:t>
            </a:r>
            <a:r>
              <a:rPr lang="en-US" altLang="zh-TW" sz="1200" dirty="0"/>
              <a:t>the Wireless password of the camera. If the SSID retrieved from the camera is empty, pre-loaded the wireless </a:t>
            </a:r>
            <a:r>
              <a:rPr lang="en-US" altLang="zh-TW" sz="1200" dirty="0" smtClean="0"/>
              <a:t>password that </a:t>
            </a:r>
            <a:r>
              <a:rPr lang="en-US" altLang="zh-TW" sz="1200" dirty="0"/>
              <a:t>the camera is connected to into the </a:t>
            </a:r>
            <a:r>
              <a:rPr lang="en-US" altLang="zh-TW" sz="1200" dirty="0" smtClean="0"/>
              <a:t>field.</a:t>
            </a:r>
            <a:r>
              <a:rPr lang="en-US" altLang="zh-TW" sz="1200" b="1" dirty="0" smtClean="0"/>
              <a:t> </a:t>
            </a:r>
            <a:r>
              <a:rPr lang="en-US" altLang="zh-TW" sz="1200" dirty="0"/>
              <a:t>Click to input password for wireless </a:t>
            </a:r>
            <a:r>
              <a:rPr lang="en-US" altLang="zh-TW" sz="1200" dirty="0" smtClean="0"/>
              <a:t>network. If </a:t>
            </a:r>
            <a:r>
              <a:rPr lang="en-US" altLang="zh-TW" sz="1200" dirty="0"/>
              <a:t>the field is empty, a warning is shown below the field to tell the user that the network is open and anyone can connect to </a:t>
            </a:r>
            <a:r>
              <a:rPr lang="en-US" altLang="zh-TW" sz="1200" dirty="0" smtClean="0"/>
              <a:t>it. </a:t>
            </a:r>
            <a:r>
              <a:rPr lang="en-US" altLang="zh-TW" sz="1200" b="1" dirty="0" smtClean="0"/>
              <a:t>Character </a:t>
            </a:r>
            <a:r>
              <a:rPr lang="en-US" altLang="zh-TW" sz="1200" b="1" dirty="0"/>
              <a:t>limitation:</a:t>
            </a:r>
            <a:r>
              <a:rPr lang="en-US" altLang="zh-TW" sz="1200" dirty="0"/>
              <a:t>6-30 characters. (This limitation refers to PRD, any question please contact PP</a:t>
            </a:r>
            <a:r>
              <a:rPr lang="en-US" altLang="zh-TW" sz="1200" dirty="0" smtClean="0"/>
              <a:t>.)</a:t>
            </a:r>
          </a:p>
          <a:p>
            <a:pPr marL="228600" indent="-228600">
              <a:buFont typeface="+mj-lt"/>
              <a:buAutoNum type="arabicPeriod"/>
            </a:pPr>
            <a:r>
              <a:rPr lang="en-US" altLang="zh-TW" sz="1200" b="1" dirty="0" smtClean="0">
                <a:cs typeface="Arial" pitchFamily="34" charset="0"/>
              </a:rPr>
              <a:t>Retype password: </a:t>
            </a:r>
            <a:r>
              <a:rPr lang="en-US" altLang="zh-TW" sz="1200" dirty="0"/>
              <a:t>Input box, </a:t>
            </a:r>
            <a:r>
              <a:rPr lang="en-US" altLang="zh-TW" sz="1200" dirty="0" smtClean="0"/>
              <a:t>Retype </a:t>
            </a:r>
            <a:r>
              <a:rPr lang="en-US" altLang="zh-TW" sz="1200" dirty="0"/>
              <a:t>to confirm the password. If the two passwords don’t match, show error message under the field</a:t>
            </a:r>
            <a:r>
              <a:rPr lang="en-US" altLang="zh-TW" sz="1200" dirty="0" smtClean="0"/>
              <a:t>. </a:t>
            </a:r>
            <a:r>
              <a:rPr lang="en-US" altLang="zh-TW" sz="1200" b="1" dirty="0" smtClean="0"/>
              <a:t>Default</a:t>
            </a:r>
            <a:r>
              <a:rPr lang="en-US" altLang="zh-TW" sz="1200" b="1" dirty="0"/>
              <a:t>: </a:t>
            </a:r>
            <a:r>
              <a:rPr lang="en-US" altLang="zh-TW" sz="1200" dirty="0"/>
              <a:t>show the wireless password of the camera. If the SSID retrieved from the camera is empty, pre-loaded the wireless </a:t>
            </a:r>
            <a:r>
              <a:rPr lang="en-US" altLang="zh-TW" sz="1200" dirty="0" smtClean="0"/>
              <a:t>password that </a:t>
            </a:r>
            <a:r>
              <a:rPr lang="en-US" altLang="zh-TW" sz="1200" dirty="0"/>
              <a:t>the camera is connected to into the </a:t>
            </a:r>
            <a:r>
              <a:rPr lang="en-US" altLang="zh-TW" sz="1200" dirty="0" smtClean="0"/>
              <a:t>field.</a:t>
            </a:r>
            <a:endParaRPr lang="en-US" altLang="zh-TW" sz="1200" dirty="0" smtClean="0">
              <a:cs typeface="Arial" pitchFamily="34" charset="0"/>
            </a:endParaRPr>
          </a:p>
        </p:txBody>
      </p:sp>
      <p:sp>
        <p:nvSpPr>
          <p:cNvPr id="6" name="矩形 5"/>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S4.9.7 Extender Mode</a:t>
            </a:r>
            <a:endParaRPr lang="zh-TW" altLang="en-US" b="1" dirty="0">
              <a:solidFill>
                <a:srgbClr val="C00000"/>
              </a:solidFill>
            </a:endParaRPr>
          </a:p>
        </p:txBody>
      </p:sp>
      <p:cxnSp>
        <p:nvCxnSpPr>
          <p:cNvPr id="5" name="直線單箭頭接點 4"/>
          <p:cNvCxnSpPr/>
          <p:nvPr/>
        </p:nvCxnSpPr>
        <p:spPr>
          <a:xfrm>
            <a:off x="870881" y="815044"/>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0208" y="651752"/>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400" dirty="0"/>
          </a:p>
        </p:txBody>
      </p:sp>
    </p:spTree>
    <p:extLst>
      <p:ext uri="{BB962C8B-B14F-4D97-AF65-F5344CB8AC3E}">
        <p14:creationId xmlns:p14="http://schemas.microsoft.com/office/powerpoint/2010/main" val="26343703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3441" y="454360"/>
            <a:ext cx="7683934"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6821" y="4725144"/>
            <a:ext cx="9137177" cy="1200329"/>
          </a:xfrm>
          <a:prstGeom prst="rect">
            <a:avLst/>
          </a:prstGeom>
          <a:noFill/>
        </p:spPr>
        <p:txBody>
          <a:bodyPr wrap="square" rtlCol="0">
            <a:spAutoFit/>
          </a:bodyPr>
          <a:lstStyle/>
          <a:p>
            <a:pPr marL="228600" indent="-228600">
              <a:buAutoNum type="arabicPeriod"/>
            </a:pPr>
            <a:r>
              <a:rPr lang="en-US" altLang="zh-TW" sz="1200" u="sng" dirty="0">
                <a:cs typeface="Arial" pitchFamily="34" charset="0"/>
              </a:rPr>
              <a:t>If tap </a:t>
            </a:r>
            <a:r>
              <a:rPr lang="en-US" altLang="zh-TW" sz="1200" u="sng" dirty="0" smtClean="0">
                <a:cs typeface="Arial" pitchFamily="34" charset="0"/>
              </a:rPr>
              <a:t>outside </a:t>
            </a:r>
            <a:r>
              <a:rPr lang="en-US" altLang="zh-TW" sz="1200" u="sng" dirty="0">
                <a:cs typeface="Arial" pitchFamily="34" charset="0"/>
              </a:rPr>
              <a:t>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show a notice fly-out.</a:t>
            </a:r>
          </a:p>
          <a:p>
            <a:pPr marL="228600" indent="-228600">
              <a:buFont typeface="+mj-lt"/>
              <a:buAutoNum type="arabicPeriod" startAt="3"/>
            </a:pPr>
            <a:r>
              <a:rPr lang="en-US" altLang="zh-TW" sz="1200" u="sng" dirty="0">
                <a:cs typeface="Arial" pitchFamily="34" charset="0"/>
              </a:rPr>
              <a:t>Notice fly-out:</a:t>
            </a:r>
          </a:p>
          <a:p>
            <a:pPr marL="228600" indent="-228600">
              <a:buAutoNum type="arabicParenBoth"/>
            </a:pPr>
            <a:r>
              <a:rPr lang="en-US" altLang="zh-TW" sz="1200" dirty="0">
                <a:cs typeface="Arial" pitchFamily="34" charset="0"/>
              </a:rPr>
              <a:t>In the fly-out style 1. with [Title], [Text], and “Yes” and “No” button. </a:t>
            </a:r>
          </a:p>
          <a:p>
            <a:pPr marL="228600" indent="-228600">
              <a:buFontTx/>
              <a:buAutoNum type="arabicParenBoth"/>
            </a:pPr>
            <a:r>
              <a:rPr lang="en-US" altLang="zh-TW" sz="1200" dirty="0">
                <a:cs typeface="Arial" pitchFamily="34" charset="0"/>
              </a:rPr>
              <a:t>Tap “No” button, go back to original page. Tap ”Yes” button, close the fly-out without saving.</a:t>
            </a:r>
            <a:endParaRPr lang="zh-TW" altLang="en-US" sz="1200" dirty="0"/>
          </a:p>
        </p:txBody>
      </p:sp>
      <p:sp>
        <p:nvSpPr>
          <p:cNvPr id="6" name="矩形 5"/>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S4.9.7 Extender </a:t>
            </a:r>
            <a:r>
              <a:rPr lang="en-US" altLang="zh-TW" b="1" dirty="0" smtClean="0">
                <a:solidFill>
                  <a:schemeClr val="tx1"/>
                </a:solidFill>
              </a:rPr>
              <a:t>Mode (continue)</a:t>
            </a:r>
            <a:endParaRPr lang="zh-TW" altLang="en-US" b="1" dirty="0">
              <a:solidFill>
                <a:srgbClr val="C00000"/>
              </a:solidFill>
            </a:endParaRPr>
          </a:p>
        </p:txBody>
      </p:sp>
      <p:cxnSp>
        <p:nvCxnSpPr>
          <p:cNvPr id="5" name="直線單箭頭接點 4"/>
          <p:cNvCxnSpPr/>
          <p:nvPr/>
        </p:nvCxnSpPr>
        <p:spPr>
          <a:xfrm>
            <a:off x="870881" y="815044"/>
            <a:ext cx="442119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0208" y="651752"/>
            <a:ext cx="792087" cy="3139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S4.9.1</a:t>
            </a:r>
            <a:endParaRPr lang="zh-TW" altLang="en-US" sz="1400" dirty="0"/>
          </a:p>
        </p:txBody>
      </p:sp>
      <p:sp>
        <p:nvSpPr>
          <p:cNvPr id="8" name="矩形 7"/>
          <p:cNvSpPr/>
          <p:nvPr/>
        </p:nvSpPr>
        <p:spPr>
          <a:xfrm>
            <a:off x="0" y="6381328"/>
            <a:ext cx="9144000" cy="476672"/>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a:t>
            </a:r>
          </a:p>
          <a:p>
            <a:r>
              <a:rPr lang="en-US" altLang="zh-TW" sz="1200" dirty="0">
                <a:solidFill>
                  <a:schemeClr val="tx1"/>
                </a:solidFill>
                <a:cs typeface="Arial" pitchFamily="34" charset="0"/>
              </a:rPr>
              <a:t>[Text]: Some of setting are changed, please go back to the setting page and press the Submit button. Do you want to abandon your settings?</a:t>
            </a:r>
          </a:p>
        </p:txBody>
      </p:sp>
    </p:spTree>
    <p:extLst>
      <p:ext uri="{BB962C8B-B14F-4D97-AF65-F5344CB8AC3E}">
        <p14:creationId xmlns:p14="http://schemas.microsoft.com/office/powerpoint/2010/main" val="10757592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t>There </a:t>
            </a:r>
            <a:r>
              <a:rPr lang="en-US" altLang="zh-TW" sz="1200" dirty="0"/>
              <a:t>are four situations after tap Playback: (1) </a:t>
            </a:r>
            <a:r>
              <a:rPr lang="en-US" altLang="zh-TW" sz="1200" dirty="0" smtClean="0"/>
              <a:t> Scenario </a:t>
            </a:r>
            <a:r>
              <a:rPr lang="en-US" altLang="zh-TW" sz="1200" dirty="0"/>
              <a:t>1: Unable to access our SD card (2) </a:t>
            </a:r>
            <a:r>
              <a:rPr lang="en-US" altLang="zh-TW" sz="1200" dirty="0" smtClean="0"/>
              <a:t> Scenario </a:t>
            </a:r>
            <a:r>
              <a:rPr lang="en-US" altLang="zh-TW" sz="1200" dirty="0"/>
              <a:t>2: Need to format SD card first (3) </a:t>
            </a:r>
            <a:r>
              <a:rPr lang="en-US" altLang="zh-TW" sz="1200" dirty="0" smtClean="0"/>
              <a:t> Scenario </a:t>
            </a:r>
            <a:r>
              <a:rPr lang="en-US" altLang="zh-TW" sz="1200" dirty="0"/>
              <a:t>3: When there is no clip in Playback  (4) </a:t>
            </a:r>
            <a:r>
              <a:rPr lang="en-US" altLang="zh-TW" sz="1200" dirty="0" smtClean="0"/>
              <a:t> Scenario </a:t>
            </a:r>
            <a:r>
              <a:rPr lang="en-US" altLang="zh-TW" sz="1200" dirty="0"/>
              <a:t>4: Playback: Date</a:t>
            </a:r>
          </a:p>
          <a:p>
            <a:pPr marL="228600" indent="-228600">
              <a:buAutoNum type="arabicPeriod"/>
            </a:pPr>
            <a:r>
              <a:rPr lang="en-US" altLang="zh-TW" sz="1200" u="sng" dirty="0"/>
              <a:t>Tap device: </a:t>
            </a:r>
            <a:endParaRPr lang="en-US" altLang="zh-TW" sz="1200" u="sng" dirty="0" smtClean="0"/>
          </a:p>
          <a:p>
            <a:pPr marL="228600" indent="-228600">
              <a:buAutoNum type="arabicPeriod"/>
            </a:pPr>
            <a:endParaRPr lang="en-US" altLang="zh-TW" sz="1200" u="sng" dirty="0"/>
          </a:p>
          <a:p>
            <a:pPr marL="228600" indent="-228600">
              <a:buAutoNum type="arabicPeriod"/>
            </a:pPr>
            <a:endParaRPr lang="en-US" altLang="zh-TW" sz="1200" u="sng" dirty="0" smtClean="0"/>
          </a:p>
          <a:p>
            <a:pPr marL="228600" indent="-228600">
              <a:buFont typeface="Arial" pitchFamily="34" charset="0"/>
              <a:buAutoNum type="arabicPeriod"/>
            </a:pPr>
            <a:r>
              <a:rPr lang="en-US" altLang="zh-TW" sz="1200" dirty="0" smtClean="0"/>
              <a:t>Tap </a:t>
            </a:r>
            <a:r>
              <a:rPr lang="en-US" altLang="zh-TW" sz="1200" dirty="0"/>
              <a:t>“OK”: close popup then follow normal flow. Don’t remind this device again unless user sign in again or refresh.</a:t>
            </a:r>
            <a:endParaRPr lang="zh-TW" altLang="en-US" sz="1200" dirty="0"/>
          </a:p>
          <a:p>
            <a:pPr marL="228600" indent="-228600">
              <a:buAutoNum type="arabicPeriod"/>
            </a:pPr>
            <a:endParaRPr lang="zh-TW" altLang="en-US" sz="1200" u="sng" dirty="0"/>
          </a:p>
        </p:txBody>
      </p:sp>
      <p:pic>
        <p:nvPicPr>
          <p:cNvPr id="24578"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1999" y="454360"/>
            <a:ext cx="7680001"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S4.10.1 Playback / Entrance</a:t>
            </a:r>
            <a:endParaRPr lang="zh-TW" altLang="en-US" b="1" dirty="0">
              <a:solidFill>
                <a:srgbClr val="C00000"/>
              </a:solidFill>
            </a:endParaRPr>
          </a:p>
        </p:txBody>
      </p:sp>
      <p:sp>
        <p:nvSpPr>
          <p:cNvPr id="5" name="菱形 4"/>
          <p:cNvSpPr/>
          <p:nvPr/>
        </p:nvSpPr>
        <p:spPr>
          <a:xfrm>
            <a:off x="1187625" y="5216418"/>
            <a:ext cx="1656209" cy="620688"/>
          </a:xfrm>
          <a:prstGeom prst="diamond">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solidFill>
                  <a:schemeClr val="tx1"/>
                </a:solidFill>
              </a:rPr>
              <a:t>Latest FW</a:t>
            </a:r>
          </a:p>
          <a:p>
            <a:pPr algn="ctr"/>
            <a:r>
              <a:rPr lang="en-US" altLang="zh-TW" sz="1200" dirty="0">
                <a:solidFill>
                  <a:schemeClr val="tx1"/>
                </a:solidFill>
              </a:rPr>
              <a:t>o</a:t>
            </a:r>
            <a:r>
              <a:rPr lang="en-US" altLang="zh-TW" sz="1200" dirty="0" smtClean="0">
                <a:solidFill>
                  <a:schemeClr val="tx1"/>
                </a:solidFill>
              </a:rPr>
              <a:t>r not?</a:t>
            </a:r>
            <a:endParaRPr lang="zh-TW" altLang="en-US" sz="1200" dirty="0">
              <a:solidFill>
                <a:schemeClr val="tx1"/>
              </a:solidFill>
            </a:endParaRPr>
          </a:p>
        </p:txBody>
      </p:sp>
      <p:cxnSp>
        <p:nvCxnSpPr>
          <p:cNvPr id="6" name="直線單箭頭接點 5"/>
          <p:cNvCxnSpPr>
            <a:stCxn id="5" idx="3"/>
            <a:endCxn id="7" idx="1"/>
          </p:cNvCxnSpPr>
          <p:nvPr/>
        </p:nvCxnSpPr>
        <p:spPr>
          <a:xfrm flipV="1">
            <a:off x="2843832" y="5357076"/>
            <a:ext cx="1080096" cy="16968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矩形 6"/>
          <p:cNvSpPr/>
          <p:nvPr/>
        </p:nvSpPr>
        <p:spPr>
          <a:xfrm>
            <a:off x="3923928" y="5201904"/>
            <a:ext cx="792138" cy="310344"/>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solidFill>
                  <a:schemeClr val="tx1"/>
                </a:solidFill>
              </a:rPr>
              <a:t>S4.10.1</a:t>
            </a:r>
            <a:endParaRPr lang="zh-TW" altLang="en-US" sz="1200" dirty="0">
              <a:solidFill>
                <a:schemeClr val="tx1"/>
              </a:solidFill>
            </a:endParaRPr>
          </a:p>
        </p:txBody>
      </p:sp>
      <p:sp>
        <p:nvSpPr>
          <p:cNvPr id="8" name="矩形 7"/>
          <p:cNvSpPr/>
          <p:nvPr/>
        </p:nvSpPr>
        <p:spPr>
          <a:xfrm>
            <a:off x="3923928" y="5566948"/>
            <a:ext cx="1152128" cy="310344"/>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solidFill>
                  <a:schemeClr val="tx1"/>
                </a:solidFill>
              </a:rPr>
              <a:t>Normal flow</a:t>
            </a:r>
            <a:endParaRPr lang="zh-TW" altLang="en-US" sz="1200" dirty="0">
              <a:solidFill>
                <a:schemeClr val="tx1"/>
              </a:solidFill>
            </a:endParaRPr>
          </a:p>
        </p:txBody>
      </p:sp>
      <p:cxnSp>
        <p:nvCxnSpPr>
          <p:cNvPr id="9" name="直線單箭頭接點 8"/>
          <p:cNvCxnSpPr>
            <a:stCxn id="5" idx="2"/>
            <a:endCxn id="8" idx="1"/>
          </p:cNvCxnSpPr>
          <p:nvPr/>
        </p:nvCxnSpPr>
        <p:spPr>
          <a:xfrm flipV="1">
            <a:off x="2015730" y="5722120"/>
            <a:ext cx="1908200" cy="114986"/>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文字方塊 9"/>
          <p:cNvSpPr txBox="1"/>
          <p:nvPr/>
        </p:nvSpPr>
        <p:spPr>
          <a:xfrm>
            <a:off x="3465085" y="5641117"/>
            <a:ext cx="386837" cy="276999"/>
          </a:xfrm>
          <a:prstGeom prst="rect">
            <a:avLst/>
          </a:prstGeom>
          <a:noFill/>
        </p:spPr>
        <p:txBody>
          <a:bodyPr wrap="none" rtlCol="0">
            <a:spAutoFit/>
          </a:bodyPr>
          <a:lstStyle/>
          <a:p>
            <a:r>
              <a:rPr lang="en-US" altLang="zh-TW" sz="1200" dirty="0" smtClean="0"/>
              <a:t>Yes</a:t>
            </a:r>
            <a:endParaRPr lang="zh-TW" altLang="en-US" sz="1200" dirty="0"/>
          </a:p>
        </p:txBody>
      </p:sp>
      <p:sp>
        <p:nvSpPr>
          <p:cNvPr id="11" name="文字方塊 10"/>
          <p:cNvSpPr txBox="1"/>
          <p:nvPr/>
        </p:nvSpPr>
        <p:spPr>
          <a:xfrm>
            <a:off x="3486114" y="5272766"/>
            <a:ext cx="365806" cy="276999"/>
          </a:xfrm>
          <a:prstGeom prst="rect">
            <a:avLst/>
          </a:prstGeom>
          <a:noFill/>
        </p:spPr>
        <p:txBody>
          <a:bodyPr wrap="none" rtlCol="0">
            <a:spAutoFit/>
          </a:bodyPr>
          <a:lstStyle/>
          <a:p>
            <a:r>
              <a:rPr lang="en-US" altLang="zh-TW" sz="1200" dirty="0" smtClean="0"/>
              <a:t>No</a:t>
            </a:r>
            <a:endParaRPr lang="zh-TW" altLang="en-US" sz="1200" dirty="0"/>
          </a:p>
        </p:txBody>
      </p:sp>
      <p:sp>
        <p:nvSpPr>
          <p:cNvPr id="12" name="內容版面配置區 2"/>
          <p:cNvSpPr txBox="1">
            <a:spLocks/>
          </p:cNvSpPr>
          <p:nvPr/>
        </p:nvSpPr>
        <p:spPr>
          <a:xfrm>
            <a:off x="-4432" y="6165304"/>
            <a:ext cx="9144000" cy="720080"/>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[Title]: “New firmware available” </a:t>
            </a:r>
            <a:r>
              <a:rPr lang="en-US" altLang="zh-TW" sz="1200" dirty="0" smtClean="0">
                <a:sym typeface="Wingdings" pitchFamily="2" charset="2"/>
              </a:rPr>
              <a:t>( </a:t>
            </a:r>
            <a:r>
              <a:rPr lang="en-US" altLang="zh-TW" sz="1200" dirty="0">
                <a:sym typeface="Wingdings" pitchFamily="2" charset="2"/>
              </a:rPr>
              <a:t>Ask </a:t>
            </a:r>
            <a:r>
              <a:rPr lang="en-US" altLang="zh-TW" sz="1200" dirty="0"/>
              <a:t>PP Provide </a:t>
            </a:r>
            <a:r>
              <a:rPr lang="en-US" altLang="zh-TW" sz="1200" dirty="0" smtClean="0"/>
              <a:t>)</a:t>
            </a:r>
          </a:p>
          <a:p>
            <a:pPr marL="228600" indent="-228600">
              <a:buFont typeface="Arial" pitchFamily="34" charset="0"/>
              <a:buAutoNum type="arabicPeriod"/>
            </a:pPr>
            <a:r>
              <a:rPr lang="en-US" altLang="zh-TW" sz="1200" dirty="0" smtClean="0"/>
              <a:t>[Content]: “A new firmware is available is available for your device. Go to mydlink.com.tw to upgrade your firmware and ensure you have access to the latest features.”</a:t>
            </a:r>
            <a:r>
              <a:rPr lang="en-US" altLang="zh-TW" sz="1200" dirty="0" smtClean="0">
                <a:sym typeface="Wingdings" pitchFamily="2" charset="2"/>
              </a:rPr>
              <a:t> </a:t>
            </a:r>
            <a:r>
              <a:rPr lang="en-US" altLang="zh-TW" sz="1200" dirty="0">
                <a:sym typeface="Wingdings" pitchFamily="2" charset="2"/>
              </a:rPr>
              <a:t>( Ask </a:t>
            </a:r>
            <a:r>
              <a:rPr lang="en-US" altLang="zh-TW" sz="1200" dirty="0"/>
              <a:t>PP Provide </a:t>
            </a:r>
            <a:r>
              <a:rPr lang="en-US" altLang="zh-TW" sz="1200" dirty="0" smtClean="0"/>
              <a:t>)</a:t>
            </a:r>
            <a:endParaRPr lang="zh-TW" altLang="en-US" sz="1200" dirty="0"/>
          </a:p>
        </p:txBody>
      </p:sp>
    </p:spTree>
    <p:extLst>
      <p:ext uri="{BB962C8B-B14F-4D97-AF65-F5344CB8AC3E}">
        <p14:creationId xmlns:p14="http://schemas.microsoft.com/office/powerpoint/2010/main" val="18712135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4432" y="4774360"/>
            <a:ext cx="4576432"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altLang="zh-TW" sz="1200" b="1" u="sng" dirty="0"/>
              <a:t>Scenario 1: Unable to access our SD card</a:t>
            </a:r>
            <a:endParaRPr lang="en-US" altLang="zh-TW" sz="1200" u="sng" dirty="0" smtClean="0"/>
          </a:p>
          <a:p>
            <a:pPr marL="228600" indent="-228600">
              <a:buFont typeface="+mj-lt"/>
              <a:buAutoNum type="arabicPeriod"/>
            </a:pPr>
            <a:r>
              <a:rPr lang="en-US" altLang="zh-TW" sz="1200" dirty="0">
                <a:solidFill>
                  <a:srgbClr val="FF0000"/>
                </a:solidFill>
              </a:rPr>
              <a:t>Feature</a:t>
            </a:r>
            <a:r>
              <a:rPr lang="en-US" altLang="zh-TW" sz="1200" dirty="0" smtClean="0">
                <a:solidFill>
                  <a:srgbClr val="FF0000"/>
                </a:solidFill>
              </a:rPr>
              <a:t>: “Refresh”</a:t>
            </a:r>
            <a:endParaRPr lang="en-US" altLang="zh-TW" sz="1200" dirty="0" smtClean="0"/>
          </a:p>
          <a:p>
            <a:pPr marL="228600" indent="-228600">
              <a:buFont typeface="+mj-lt"/>
              <a:buAutoNum type="arabicPeriod"/>
            </a:pPr>
            <a:r>
              <a:rPr lang="en-US" altLang="zh-TW" sz="1200" dirty="0" smtClean="0"/>
              <a:t>Tap “Refresh” button: </a:t>
            </a:r>
            <a:r>
              <a:rPr lang="en-US" altLang="zh-TW" sz="1200" dirty="0"/>
              <a:t>re-access SD card.</a:t>
            </a:r>
          </a:p>
          <a:p>
            <a:pPr marL="228600" indent="-228600">
              <a:buFont typeface="+mj-lt"/>
              <a:buAutoNum type="arabicPeriod"/>
            </a:pPr>
            <a:endParaRPr lang="en-US" altLang="zh-TW" sz="1200" u="sng" dirty="0">
              <a:solidFill>
                <a:srgbClr val="FF0000"/>
              </a:solidFill>
            </a:endParaRPr>
          </a:p>
          <a:p>
            <a:endParaRPr lang="zh-TW" altLang="en-US" sz="1200" dirty="0">
              <a:solidFill>
                <a:srgbClr val="FF0000"/>
              </a:solidFill>
            </a:endParaRPr>
          </a:p>
        </p:txBody>
      </p:sp>
      <p:pic>
        <p:nvPicPr>
          <p:cNvPr id="2"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125076" y="454360"/>
            <a:ext cx="689384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S4.10.2 </a:t>
            </a:r>
            <a:r>
              <a:rPr lang="en-US" altLang="zh-TW" b="1" dirty="0">
                <a:solidFill>
                  <a:schemeClr val="tx1"/>
                </a:solidFill>
              </a:rPr>
              <a:t>Playback / Scenario</a:t>
            </a:r>
            <a:endParaRPr lang="zh-TW" altLang="en-US" b="1" dirty="0">
              <a:solidFill>
                <a:srgbClr val="C00000"/>
              </a:solidFill>
            </a:endParaRPr>
          </a:p>
        </p:txBody>
      </p:sp>
      <p:sp>
        <p:nvSpPr>
          <p:cNvPr id="5" name="內容版面配置區 2"/>
          <p:cNvSpPr txBox="1">
            <a:spLocks/>
          </p:cNvSpPr>
          <p:nvPr/>
        </p:nvSpPr>
        <p:spPr>
          <a:xfrm>
            <a:off x="-4432" y="5949280"/>
            <a:ext cx="4572000" cy="908720"/>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a:t>
            </a:r>
            <a:r>
              <a:rPr lang="en-US" altLang="zh-TW" sz="1200" dirty="0"/>
              <a:t>Title]: ” Unable to access your micro SD card. ”</a:t>
            </a:r>
            <a:r>
              <a:rPr lang="en-US" altLang="zh-TW" sz="1200" dirty="0">
                <a:sym typeface="Wingdings" pitchFamily="2" charset="2"/>
              </a:rPr>
              <a:t> ( Ask </a:t>
            </a:r>
            <a:r>
              <a:rPr lang="en-US" altLang="zh-TW" sz="1200" dirty="0"/>
              <a:t>PP Provide )</a:t>
            </a:r>
            <a:endParaRPr lang="zh-TW" altLang="en-US" sz="1200" dirty="0"/>
          </a:p>
          <a:p>
            <a:pPr marL="228600" indent="-228600">
              <a:buFont typeface="Arial" pitchFamily="34" charset="0"/>
              <a:buAutoNum type="arabicPeriod"/>
            </a:pPr>
            <a:r>
              <a:rPr lang="en-US" altLang="zh-TW" sz="1200" dirty="0" smtClean="0"/>
              <a:t>[Content]: </a:t>
            </a:r>
            <a:r>
              <a:rPr lang="en-US" altLang="zh-TW" sz="1200" dirty="0"/>
              <a:t>“Please make sure that the </a:t>
            </a:r>
            <a:r>
              <a:rPr lang="en-US" altLang="zh-TW" sz="1200" dirty="0" smtClean="0"/>
              <a:t>micro SD </a:t>
            </a:r>
            <a:r>
              <a:rPr lang="en-US" altLang="zh-TW" sz="1200" dirty="0"/>
              <a:t>card is properly inserted into the Cloud Camera. Then click Refresh to try again.” </a:t>
            </a:r>
            <a:r>
              <a:rPr lang="en-US" altLang="zh-TW" sz="1200" dirty="0">
                <a:sym typeface="Wingdings" pitchFamily="2" charset="2"/>
              </a:rPr>
              <a:t>( Ask </a:t>
            </a:r>
            <a:r>
              <a:rPr lang="en-US" altLang="zh-TW" sz="1200" dirty="0"/>
              <a:t>PP Provide )</a:t>
            </a:r>
            <a:endParaRPr lang="zh-TW" altLang="en-US" sz="1200" dirty="0"/>
          </a:p>
        </p:txBody>
      </p:sp>
      <p:sp>
        <p:nvSpPr>
          <p:cNvPr id="6" name="文字版面配置區 7"/>
          <p:cNvSpPr txBox="1">
            <a:spLocks/>
          </p:cNvSpPr>
          <p:nvPr/>
        </p:nvSpPr>
        <p:spPr>
          <a:xfrm>
            <a:off x="4567568" y="4774360"/>
            <a:ext cx="4576432"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altLang="zh-TW" sz="1200" b="1" u="sng" dirty="0"/>
              <a:t>Scenario 2: Need to format SD card </a:t>
            </a:r>
            <a:r>
              <a:rPr lang="en-US" altLang="zh-TW" sz="1200" b="1" u="sng" dirty="0" smtClean="0"/>
              <a:t>first</a:t>
            </a:r>
            <a:endParaRPr lang="en-US" altLang="zh-TW" sz="1200" u="sng" dirty="0" smtClean="0"/>
          </a:p>
          <a:p>
            <a:pPr marL="228600" indent="-228600">
              <a:buAutoNum type="arabicPeriod"/>
            </a:pPr>
            <a:r>
              <a:rPr lang="en-US" altLang="zh-TW" sz="1200" dirty="0" smtClean="0">
                <a:solidFill>
                  <a:srgbClr val="FF0000"/>
                </a:solidFill>
              </a:rPr>
              <a:t>Feature: “Format”</a:t>
            </a:r>
          </a:p>
          <a:p>
            <a:pPr marL="228600" indent="-228600">
              <a:buAutoNum type="arabicPeriod"/>
            </a:pPr>
            <a:r>
              <a:rPr lang="en-US" altLang="zh-TW" sz="1200" dirty="0" smtClean="0"/>
              <a:t>Tap “Format” button: </a:t>
            </a:r>
            <a:r>
              <a:rPr lang="en-US" altLang="zh-TW" sz="1200" dirty="0"/>
              <a:t>format SD </a:t>
            </a:r>
            <a:r>
              <a:rPr lang="en-US" altLang="zh-TW" sz="1200" dirty="0" smtClean="0"/>
              <a:t>card</a:t>
            </a:r>
            <a:endParaRPr lang="en-US" altLang="zh-TW" sz="1200" dirty="0"/>
          </a:p>
          <a:p>
            <a:pPr marL="228600" indent="-228600">
              <a:buFont typeface="+mj-lt"/>
              <a:buAutoNum type="arabicPeriod"/>
            </a:pPr>
            <a:endParaRPr lang="en-US" altLang="zh-TW" sz="1200" u="sng" dirty="0">
              <a:solidFill>
                <a:srgbClr val="FF0000"/>
              </a:solidFill>
            </a:endParaRPr>
          </a:p>
          <a:p>
            <a:endParaRPr lang="zh-TW" altLang="en-US" sz="1200" dirty="0">
              <a:solidFill>
                <a:srgbClr val="FF0000"/>
              </a:solidFill>
            </a:endParaRPr>
          </a:p>
        </p:txBody>
      </p:sp>
      <p:sp>
        <p:nvSpPr>
          <p:cNvPr id="7" name="內容版面配置區 2"/>
          <p:cNvSpPr txBox="1">
            <a:spLocks/>
          </p:cNvSpPr>
          <p:nvPr/>
        </p:nvSpPr>
        <p:spPr>
          <a:xfrm>
            <a:off x="4567568" y="5949280"/>
            <a:ext cx="4572000" cy="908720"/>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a:t>
            </a:r>
            <a:r>
              <a:rPr lang="en-US" altLang="zh-TW" sz="1200" dirty="0"/>
              <a:t>Title] means: This micro SD card is not format yet.</a:t>
            </a:r>
            <a:r>
              <a:rPr lang="en-US" altLang="zh-TW" sz="1200" dirty="0">
                <a:sym typeface="Wingdings" pitchFamily="2" charset="2"/>
              </a:rPr>
              <a:t> ( Ask </a:t>
            </a:r>
            <a:r>
              <a:rPr lang="en-US" altLang="zh-TW" sz="1200" dirty="0"/>
              <a:t>PP Provide )</a:t>
            </a:r>
            <a:endParaRPr lang="zh-TW" altLang="en-US" sz="1200" dirty="0"/>
          </a:p>
          <a:p>
            <a:pPr marL="228600" indent="-228600">
              <a:buFont typeface="Arial" pitchFamily="34" charset="0"/>
              <a:buAutoNum type="arabicPeriod"/>
            </a:pPr>
            <a:r>
              <a:rPr lang="en-US" altLang="zh-TW" sz="1200" dirty="0" smtClean="0"/>
              <a:t>[Content] </a:t>
            </a:r>
            <a:r>
              <a:rPr lang="en-US" altLang="zh-TW" sz="1200" dirty="0"/>
              <a:t>means: Please format micro SD card first. </a:t>
            </a:r>
            <a:r>
              <a:rPr lang="en-US" altLang="zh-TW" sz="1200" dirty="0">
                <a:sym typeface="Wingdings" pitchFamily="2" charset="2"/>
              </a:rPr>
              <a:t>( Ask </a:t>
            </a:r>
            <a:r>
              <a:rPr lang="en-US" altLang="zh-TW" sz="1200" dirty="0"/>
              <a:t>PP Provide )</a:t>
            </a:r>
            <a:endParaRPr lang="zh-TW" altLang="en-US" sz="1200" dirty="0"/>
          </a:p>
        </p:txBody>
      </p:sp>
      <p:cxnSp>
        <p:nvCxnSpPr>
          <p:cNvPr id="8" name="直線接點 7"/>
          <p:cNvCxnSpPr/>
          <p:nvPr/>
        </p:nvCxnSpPr>
        <p:spPr>
          <a:xfrm>
            <a:off x="227137" y="4319699"/>
            <a:ext cx="8064896"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172400" y="4096055"/>
            <a:ext cx="781418"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Screen Line</a:t>
            </a:r>
            <a:endParaRPr lang="zh-TW" altLang="en-US" sz="1200" dirty="0"/>
          </a:p>
        </p:txBody>
      </p:sp>
    </p:spTree>
    <p:extLst>
      <p:ext uri="{BB962C8B-B14F-4D97-AF65-F5344CB8AC3E}">
        <p14:creationId xmlns:p14="http://schemas.microsoft.com/office/powerpoint/2010/main" val="187121359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137553" y="454360"/>
            <a:ext cx="689384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S4.10.2 Playback / Scenario</a:t>
            </a:r>
            <a:endParaRPr lang="zh-TW" altLang="en-US" b="1" dirty="0">
              <a:solidFill>
                <a:srgbClr val="C00000"/>
              </a:solidFill>
            </a:endParaRPr>
          </a:p>
        </p:txBody>
      </p:sp>
      <p:sp>
        <p:nvSpPr>
          <p:cNvPr id="5" name="文字版面配置區 7"/>
          <p:cNvSpPr txBox="1">
            <a:spLocks/>
          </p:cNvSpPr>
          <p:nvPr/>
        </p:nvSpPr>
        <p:spPr>
          <a:xfrm>
            <a:off x="-4432" y="4774360"/>
            <a:ext cx="4576432"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altLang="zh-TW" sz="1200" b="1" u="sng" dirty="0"/>
              <a:t>Scenario 3: When there is no clip in </a:t>
            </a:r>
            <a:r>
              <a:rPr lang="en-US" altLang="zh-TW" sz="1200" b="1" u="sng" dirty="0" smtClean="0"/>
              <a:t>Playback</a:t>
            </a:r>
            <a:endParaRPr lang="en-US" altLang="zh-TW" sz="1200" u="sng" dirty="0" smtClean="0"/>
          </a:p>
          <a:p>
            <a:pPr marL="228600" indent="-228600">
              <a:buFont typeface="+mj-lt"/>
              <a:buAutoNum type="arabicPeriod"/>
            </a:pPr>
            <a:r>
              <a:rPr lang="en-US" altLang="zh-TW" sz="1200" dirty="0" smtClean="0">
                <a:solidFill>
                  <a:srgbClr val="FF0000"/>
                </a:solidFill>
              </a:rPr>
              <a:t>Feature</a:t>
            </a:r>
            <a:r>
              <a:rPr lang="en-US" altLang="zh-TW" sz="1200" dirty="0">
                <a:solidFill>
                  <a:srgbClr val="FF0000"/>
                </a:solidFill>
              </a:rPr>
              <a:t>: “Refresh”</a:t>
            </a:r>
            <a:endParaRPr lang="en-US" altLang="zh-TW" sz="1200" dirty="0"/>
          </a:p>
          <a:p>
            <a:pPr marL="228600" indent="-228600">
              <a:buFont typeface="+mj-lt"/>
              <a:buAutoNum type="arabicPeriod"/>
            </a:pPr>
            <a:r>
              <a:rPr lang="en-US" altLang="zh-TW" sz="1200" dirty="0"/>
              <a:t>Tap “Refresh” button: </a:t>
            </a:r>
            <a:r>
              <a:rPr lang="en-US" altLang="zh-TW" sz="1200" dirty="0" smtClean="0"/>
              <a:t>Reload playback.</a:t>
            </a:r>
          </a:p>
          <a:p>
            <a:pPr marL="228600" indent="-228600">
              <a:buFont typeface="+mj-lt"/>
              <a:buAutoNum type="arabicPeriod"/>
            </a:pPr>
            <a:endParaRPr lang="en-US" altLang="zh-TW" sz="1200" u="sng" dirty="0">
              <a:solidFill>
                <a:srgbClr val="FF0000"/>
              </a:solidFill>
            </a:endParaRPr>
          </a:p>
          <a:p>
            <a:endParaRPr lang="zh-TW" altLang="en-US" sz="1200" dirty="0">
              <a:solidFill>
                <a:srgbClr val="FF0000"/>
              </a:solidFill>
            </a:endParaRPr>
          </a:p>
        </p:txBody>
      </p:sp>
      <p:sp>
        <p:nvSpPr>
          <p:cNvPr id="6" name="內容版面配置區 2"/>
          <p:cNvSpPr txBox="1">
            <a:spLocks/>
          </p:cNvSpPr>
          <p:nvPr/>
        </p:nvSpPr>
        <p:spPr>
          <a:xfrm>
            <a:off x="-4432" y="6093296"/>
            <a:ext cx="4572000" cy="764704"/>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a:t>
            </a:r>
            <a:r>
              <a:rPr lang="en-US" altLang="zh-TW" sz="1200" dirty="0"/>
              <a:t>Title]: ”No Video Clip”</a:t>
            </a:r>
            <a:r>
              <a:rPr lang="en-US" altLang="zh-TW" sz="1200" dirty="0">
                <a:sym typeface="Wingdings" pitchFamily="2" charset="2"/>
              </a:rPr>
              <a:t> ( Ask </a:t>
            </a:r>
            <a:r>
              <a:rPr lang="en-US" altLang="zh-TW" sz="1200" dirty="0"/>
              <a:t>PP Provide )</a:t>
            </a:r>
            <a:endParaRPr lang="zh-TW" altLang="en-US" sz="1200" dirty="0"/>
          </a:p>
          <a:p>
            <a:pPr marL="228600" indent="-228600">
              <a:buFont typeface="Arial" pitchFamily="34" charset="0"/>
              <a:buAutoNum type="arabicPeriod"/>
            </a:pPr>
            <a:r>
              <a:rPr lang="en-US" altLang="zh-TW" sz="1200" dirty="0"/>
              <a:t>[Content]: “Please tap Refresh to reload it.”</a:t>
            </a:r>
            <a:r>
              <a:rPr lang="en-US" altLang="zh-TW" sz="1200" dirty="0">
                <a:sym typeface="Wingdings" pitchFamily="2" charset="2"/>
              </a:rPr>
              <a:t> ( Ask </a:t>
            </a:r>
            <a:r>
              <a:rPr lang="en-US" altLang="zh-TW" sz="1200" dirty="0"/>
              <a:t>PP Provide )</a:t>
            </a:r>
            <a:endParaRPr lang="zh-TW" altLang="en-US" sz="1200" dirty="0"/>
          </a:p>
        </p:txBody>
      </p:sp>
      <p:sp>
        <p:nvSpPr>
          <p:cNvPr id="7" name="文字版面配置區 7"/>
          <p:cNvSpPr txBox="1">
            <a:spLocks/>
          </p:cNvSpPr>
          <p:nvPr/>
        </p:nvSpPr>
        <p:spPr>
          <a:xfrm>
            <a:off x="4567568" y="4774360"/>
            <a:ext cx="4576432"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altLang="zh-TW" sz="1200" b="1" u="sng" dirty="0"/>
              <a:t>Scenario 4a: Playback: Date: for </a:t>
            </a:r>
            <a:r>
              <a:rPr lang="en-US" altLang="zh-TW" sz="1200" b="1" u="sng" dirty="0" smtClean="0"/>
              <a:t>APPRO</a:t>
            </a:r>
            <a:endParaRPr lang="en-US" altLang="zh-TW" sz="1200" u="sng" dirty="0" smtClean="0"/>
          </a:p>
          <a:p>
            <a:pPr marL="228600" indent="-228600">
              <a:buFont typeface="+mj-lt"/>
              <a:buAutoNum type="arabicPeriod"/>
            </a:pPr>
            <a:r>
              <a:rPr lang="en-US" altLang="zh-TW" sz="1200" dirty="0">
                <a:solidFill>
                  <a:srgbClr val="FF0000"/>
                </a:solidFill>
              </a:rPr>
              <a:t>Feature: “Refresh”</a:t>
            </a:r>
            <a:endParaRPr lang="en-US" altLang="zh-TW" sz="1200" dirty="0"/>
          </a:p>
          <a:p>
            <a:pPr marL="228600" indent="-228600">
              <a:buFont typeface="+mj-lt"/>
              <a:buAutoNum type="arabicPeriod"/>
            </a:pPr>
            <a:r>
              <a:rPr lang="en-US" altLang="zh-TW" sz="1200" dirty="0"/>
              <a:t>Tap “Refresh” button: Reload playback.</a:t>
            </a:r>
          </a:p>
          <a:p>
            <a:pPr marL="228600" indent="-228600">
              <a:buAutoNum type="arabicPeriod"/>
            </a:pPr>
            <a:endParaRPr lang="en-US" altLang="zh-TW" sz="1200" u="sng" dirty="0">
              <a:solidFill>
                <a:srgbClr val="FF0000"/>
              </a:solidFill>
            </a:endParaRPr>
          </a:p>
          <a:p>
            <a:endParaRPr lang="zh-TW" altLang="en-US" sz="1200" dirty="0">
              <a:solidFill>
                <a:srgbClr val="FF0000"/>
              </a:solidFill>
            </a:endParaRPr>
          </a:p>
        </p:txBody>
      </p:sp>
      <p:sp>
        <p:nvSpPr>
          <p:cNvPr id="8" name="內容版面配置區 2"/>
          <p:cNvSpPr txBox="1">
            <a:spLocks/>
          </p:cNvSpPr>
          <p:nvPr/>
        </p:nvSpPr>
        <p:spPr>
          <a:xfrm>
            <a:off x="4567568" y="6093296"/>
            <a:ext cx="4572000" cy="764704"/>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a:t>
            </a:r>
            <a:r>
              <a:rPr lang="en-US" altLang="zh-TW" sz="1200" dirty="0"/>
              <a:t>Title]: ”Looking  for video clip”</a:t>
            </a:r>
            <a:r>
              <a:rPr lang="en-US" altLang="zh-TW" sz="1200" dirty="0">
                <a:sym typeface="Wingdings" pitchFamily="2" charset="2"/>
              </a:rPr>
              <a:t> ( Ask </a:t>
            </a:r>
            <a:r>
              <a:rPr lang="en-US" altLang="zh-TW" sz="1200" dirty="0"/>
              <a:t>PP Provide )</a:t>
            </a:r>
            <a:endParaRPr lang="zh-TW" altLang="en-US" sz="1200" dirty="0"/>
          </a:p>
          <a:p>
            <a:pPr marL="228600" indent="-228600">
              <a:buFont typeface="Arial" pitchFamily="34" charset="0"/>
              <a:buAutoNum type="arabicPeriod"/>
            </a:pPr>
            <a:r>
              <a:rPr lang="en-US" altLang="zh-TW" sz="1200" dirty="0"/>
              <a:t>[Content]: “Please tap Quick Find”</a:t>
            </a:r>
            <a:r>
              <a:rPr lang="en-US" altLang="zh-TW" sz="1200" dirty="0">
                <a:sym typeface="Wingdings" pitchFamily="2" charset="2"/>
              </a:rPr>
              <a:t> ( Ask </a:t>
            </a:r>
            <a:r>
              <a:rPr lang="en-US" altLang="zh-TW" sz="1200" dirty="0"/>
              <a:t>PP Provide )</a:t>
            </a:r>
            <a:endParaRPr lang="zh-TW" altLang="en-US" sz="1200" dirty="0"/>
          </a:p>
        </p:txBody>
      </p:sp>
      <p:cxnSp>
        <p:nvCxnSpPr>
          <p:cNvPr id="9" name="直線接點 8"/>
          <p:cNvCxnSpPr/>
          <p:nvPr/>
        </p:nvCxnSpPr>
        <p:spPr>
          <a:xfrm>
            <a:off x="227137" y="4319699"/>
            <a:ext cx="8064896"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圓角矩形 9"/>
          <p:cNvSpPr/>
          <p:nvPr/>
        </p:nvSpPr>
        <p:spPr>
          <a:xfrm>
            <a:off x="8172400" y="4096055"/>
            <a:ext cx="781418"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Screen Line</a:t>
            </a:r>
            <a:endParaRPr lang="zh-TW" altLang="en-US" sz="1200" dirty="0"/>
          </a:p>
        </p:txBody>
      </p:sp>
    </p:spTree>
    <p:extLst>
      <p:ext uri="{BB962C8B-B14F-4D97-AF65-F5344CB8AC3E}">
        <p14:creationId xmlns:p14="http://schemas.microsoft.com/office/powerpoint/2010/main" val="1871213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325880" y="0"/>
            <a:ext cx="4500000" cy="266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直線接點 15"/>
          <p:cNvCxnSpPr/>
          <p:nvPr/>
        </p:nvCxnSpPr>
        <p:spPr>
          <a:xfrm>
            <a:off x="0" y="3429000"/>
            <a:ext cx="9144000" cy="0"/>
          </a:xfrm>
          <a:prstGeom prst="line">
            <a:avLst/>
          </a:prstGeom>
        </p:spPr>
        <p:style>
          <a:lnRef idx="1">
            <a:schemeClr val="accent6"/>
          </a:lnRef>
          <a:fillRef idx="0">
            <a:schemeClr val="accent6"/>
          </a:fillRef>
          <a:effectRef idx="0">
            <a:schemeClr val="accent6"/>
          </a:effectRef>
          <a:fontRef idx="minor">
            <a:schemeClr val="tx1"/>
          </a:fontRef>
        </p:style>
      </p:cxnSp>
      <p:sp>
        <p:nvSpPr>
          <p:cNvPr id="13" name="文字方塊 12"/>
          <p:cNvSpPr txBox="1"/>
          <p:nvPr/>
        </p:nvSpPr>
        <p:spPr>
          <a:xfrm>
            <a:off x="2917219" y="3884576"/>
            <a:ext cx="3320845" cy="338554"/>
          </a:xfrm>
          <a:prstGeom prst="rect">
            <a:avLst/>
          </a:prstGeom>
          <a:solidFill>
            <a:schemeClr val="bg1"/>
          </a:solidFill>
        </p:spPr>
        <p:txBody>
          <a:bodyPr wrap="none" rtlCol="0">
            <a:spAutoFit/>
          </a:bodyPr>
          <a:lstStyle/>
          <a:p>
            <a:r>
              <a:rPr lang="en-US" altLang="zh-TW" sz="1600" dirty="0" smtClean="0"/>
              <a:t>New Design: </a:t>
            </a:r>
            <a:r>
              <a:rPr lang="en-US" altLang="zh-TW" sz="1600" dirty="0" smtClean="0">
                <a:solidFill>
                  <a:schemeClr val="accent6">
                    <a:lumMod val="75000"/>
                  </a:schemeClr>
                </a:solidFill>
              </a:rPr>
              <a:t>Setting with visual steps</a:t>
            </a:r>
            <a:endParaRPr lang="zh-TW" altLang="en-US" sz="1600" dirty="0">
              <a:solidFill>
                <a:schemeClr val="accent6">
                  <a:lumMod val="75000"/>
                </a:schemeClr>
              </a:solidFill>
            </a:endParaRPr>
          </a:p>
        </p:txBody>
      </p:sp>
      <p:sp>
        <p:nvSpPr>
          <p:cNvPr id="14" name="向下箭號 13"/>
          <p:cNvSpPr/>
          <p:nvPr/>
        </p:nvSpPr>
        <p:spPr>
          <a:xfrm>
            <a:off x="4462817" y="3113604"/>
            <a:ext cx="216016" cy="74509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圓角矩形 17"/>
          <p:cNvSpPr/>
          <p:nvPr/>
        </p:nvSpPr>
        <p:spPr>
          <a:xfrm>
            <a:off x="2771800" y="3249000"/>
            <a:ext cx="3600000" cy="3600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Steps Page in Settings</a:t>
            </a:r>
            <a:endParaRPr lang="zh-TW" altLang="en-US" dirty="0"/>
          </a:p>
        </p:txBody>
      </p:sp>
      <p:pic>
        <p:nvPicPr>
          <p:cNvPr id="17"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2322000" y="4293096"/>
            <a:ext cx="4500000" cy="252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圓角矩形 21"/>
          <p:cNvSpPr/>
          <p:nvPr/>
        </p:nvSpPr>
        <p:spPr>
          <a:xfrm>
            <a:off x="4860032" y="4653136"/>
            <a:ext cx="1967265" cy="2169914"/>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3" name="橢圓 22"/>
          <p:cNvSpPr/>
          <p:nvPr/>
        </p:nvSpPr>
        <p:spPr>
          <a:xfrm>
            <a:off x="6827297" y="5602888"/>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1</a:t>
            </a:r>
            <a:endParaRPr lang="zh-TW" altLang="en-US" b="1" dirty="0"/>
          </a:p>
        </p:txBody>
      </p:sp>
      <p:pic>
        <p:nvPicPr>
          <p:cNvPr id="19"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361063" y="0"/>
            <a:ext cx="4500000" cy="2810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圓角矩形 1"/>
          <p:cNvSpPr/>
          <p:nvPr/>
        </p:nvSpPr>
        <p:spPr>
          <a:xfrm>
            <a:off x="4678833" y="116633"/>
            <a:ext cx="2143167" cy="2546766"/>
          </a:xfrm>
          <a:prstGeom prst="round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6" name="橢圓 5"/>
          <p:cNvSpPr/>
          <p:nvPr/>
        </p:nvSpPr>
        <p:spPr>
          <a:xfrm>
            <a:off x="6812984" y="1225316"/>
            <a:ext cx="360000" cy="36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b="1" dirty="0" smtClean="0"/>
              <a:t>1</a:t>
            </a:r>
            <a:endParaRPr lang="zh-TW" altLang="en-US" b="1" dirty="0"/>
          </a:p>
        </p:txBody>
      </p:sp>
      <p:sp>
        <p:nvSpPr>
          <p:cNvPr id="20" name="文字方塊 19"/>
          <p:cNvSpPr txBox="1"/>
          <p:nvPr/>
        </p:nvSpPr>
        <p:spPr>
          <a:xfrm>
            <a:off x="4036880" y="2754220"/>
            <a:ext cx="1080745" cy="338554"/>
          </a:xfrm>
          <a:prstGeom prst="rect">
            <a:avLst/>
          </a:prstGeom>
          <a:solidFill>
            <a:schemeClr val="bg1"/>
          </a:solidFill>
        </p:spPr>
        <p:txBody>
          <a:bodyPr wrap="none" rtlCol="0">
            <a:spAutoFit/>
          </a:bodyPr>
          <a:lstStyle/>
          <a:p>
            <a:r>
              <a:rPr lang="en-US" altLang="zh-TW" sz="1600" dirty="0" smtClean="0"/>
              <a:t>Old Design</a:t>
            </a:r>
            <a:endParaRPr lang="zh-TW" altLang="en-US" sz="1600" dirty="0"/>
          </a:p>
        </p:txBody>
      </p:sp>
      <p:sp>
        <p:nvSpPr>
          <p:cNvPr id="25" name="圓角矩形 24"/>
          <p:cNvSpPr/>
          <p:nvPr/>
        </p:nvSpPr>
        <p:spPr>
          <a:xfrm>
            <a:off x="2966417" y="3249000"/>
            <a:ext cx="360000" cy="360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b="1" dirty="0" smtClean="0"/>
              <a:t>4</a:t>
            </a:r>
            <a:endParaRPr lang="zh-TW" altLang="en-US" b="1" dirty="0"/>
          </a:p>
        </p:txBody>
      </p:sp>
    </p:spTree>
    <p:extLst>
      <p:ext uri="{BB962C8B-B14F-4D97-AF65-F5344CB8AC3E}">
        <p14:creationId xmlns:p14="http://schemas.microsoft.com/office/powerpoint/2010/main" val="2534387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solidFill>
                  <a:srgbClr val="FF0000"/>
                </a:solidFill>
                <a:cs typeface="Arial" pitchFamily="34" charset="0"/>
              </a:rPr>
              <a:t>Feature’s Order: Quick Find </a:t>
            </a:r>
            <a:r>
              <a:rPr lang="en-US" altLang="zh-TW" sz="1200" dirty="0">
                <a:solidFill>
                  <a:srgbClr val="FF0000"/>
                </a:solidFill>
                <a:cs typeface="Arial" pitchFamily="34" charset="0"/>
                <a:sym typeface="Wingdings" pitchFamily="2" charset="2"/>
              </a:rPr>
              <a:t> Refresh</a:t>
            </a:r>
          </a:p>
          <a:p>
            <a:pPr marL="228600" indent="-228600">
              <a:buAutoNum type="arabicPeriod"/>
            </a:pPr>
            <a:r>
              <a:rPr lang="en-US" altLang="zh-TW" sz="1200" dirty="0" smtClean="0">
                <a:cs typeface="Arial" pitchFamily="34" charset="0"/>
              </a:rPr>
              <a:t>Tap the feature: Quick Find: go to S4.10.3.2</a:t>
            </a:r>
          </a:p>
        </p:txBody>
      </p:sp>
      <p:pic>
        <p:nvPicPr>
          <p:cNvPr id="27651"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7959" y="454360"/>
            <a:ext cx="7528081"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S4.10.3.1 Playback / Scenario </a:t>
            </a:r>
            <a:r>
              <a:rPr lang="en-US" altLang="zh-TW" b="1" dirty="0" smtClean="0">
                <a:solidFill>
                  <a:schemeClr val="tx1"/>
                </a:solidFill>
              </a:rPr>
              <a:t>4b for NIPICA / Time-zone</a:t>
            </a:r>
            <a:endParaRPr lang="zh-TW" altLang="en-US" b="1" dirty="0">
              <a:solidFill>
                <a:schemeClr val="tx1"/>
              </a:solidFill>
            </a:endParaRPr>
          </a:p>
        </p:txBody>
      </p:sp>
      <p:cxnSp>
        <p:nvCxnSpPr>
          <p:cNvPr id="16" name="直線接點 15"/>
          <p:cNvCxnSpPr/>
          <p:nvPr/>
        </p:nvCxnSpPr>
        <p:spPr>
          <a:xfrm>
            <a:off x="227137" y="4319699"/>
            <a:ext cx="8064896" cy="0"/>
          </a:xfrm>
          <a:prstGeom prst="line">
            <a:avLst/>
          </a:prstGeom>
        </p:spPr>
        <p:style>
          <a:lnRef idx="1">
            <a:schemeClr val="accent2"/>
          </a:lnRef>
          <a:fillRef idx="0">
            <a:schemeClr val="accent2"/>
          </a:fillRef>
          <a:effectRef idx="0">
            <a:schemeClr val="accent2"/>
          </a:effectRef>
          <a:fontRef idx="minor">
            <a:schemeClr val="tx1"/>
          </a:fontRef>
        </p:style>
      </p:cxnSp>
      <p:sp>
        <p:nvSpPr>
          <p:cNvPr id="17" name="圓角矩形 16"/>
          <p:cNvSpPr/>
          <p:nvPr/>
        </p:nvSpPr>
        <p:spPr>
          <a:xfrm>
            <a:off x="7759335" y="4381730"/>
            <a:ext cx="781418"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Screen Line</a:t>
            </a:r>
            <a:endParaRPr lang="zh-TW" altLang="en-US" sz="1200" dirty="0"/>
          </a:p>
        </p:txBody>
      </p:sp>
      <p:sp>
        <p:nvSpPr>
          <p:cNvPr id="18" name="圓角矩形 17"/>
          <p:cNvSpPr/>
          <p:nvPr/>
        </p:nvSpPr>
        <p:spPr>
          <a:xfrm>
            <a:off x="56658" y="1700808"/>
            <a:ext cx="914942"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S4.10.3.3</a:t>
            </a:r>
            <a:endParaRPr lang="zh-TW" altLang="en-US" sz="1200" dirty="0"/>
          </a:p>
        </p:txBody>
      </p:sp>
      <p:cxnSp>
        <p:nvCxnSpPr>
          <p:cNvPr id="19" name="直線單箭頭接點 18"/>
          <p:cNvCxnSpPr>
            <a:stCxn id="18" idx="0"/>
          </p:cNvCxnSpPr>
          <p:nvPr/>
        </p:nvCxnSpPr>
        <p:spPr>
          <a:xfrm flipV="1">
            <a:off x="514129" y="1052736"/>
            <a:ext cx="1537591" cy="6480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直線接點 8"/>
          <p:cNvCxnSpPr/>
          <p:nvPr/>
        </p:nvCxnSpPr>
        <p:spPr>
          <a:xfrm>
            <a:off x="7698787" y="454360"/>
            <a:ext cx="0" cy="4342819"/>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12135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9216" y="4783504"/>
            <a:ext cx="9153216" cy="2074496"/>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t>Only show the options with content in the Quick Find picker.</a:t>
            </a:r>
          </a:p>
          <a:p>
            <a:pPr marL="228600" indent="-228600">
              <a:buAutoNum type="arabicPeriod"/>
            </a:pPr>
            <a:r>
              <a:rPr lang="en-US" altLang="zh-TW" sz="1200" dirty="0" smtClean="0">
                <a:cs typeface="Arial" pitchFamily="34" charset="0"/>
              </a:rPr>
              <a:t>Press </a:t>
            </a:r>
            <a:r>
              <a:rPr lang="en-US" altLang="zh-TW" sz="1200" dirty="0">
                <a:cs typeface="Arial" pitchFamily="34" charset="0"/>
              </a:rPr>
              <a:t>outside the Quick Find, back to </a:t>
            </a:r>
            <a:r>
              <a:rPr lang="en-US" altLang="zh-TW" sz="1200" dirty="0" smtClean="0">
                <a:cs typeface="Arial" pitchFamily="34" charset="0"/>
              </a:rPr>
              <a:t>4.10.3.1.</a:t>
            </a:r>
            <a:endParaRPr lang="en-US" altLang="zh-TW" sz="1200" dirty="0" smtClean="0"/>
          </a:p>
        </p:txBody>
      </p:sp>
      <p:pic>
        <p:nvPicPr>
          <p:cNvPr id="2867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1999" y="454360"/>
            <a:ext cx="7680001"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S4.10.3.2 Playback / Quick Find</a:t>
            </a:r>
            <a:endParaRPr lang="zh-TW" altLang="en-US" b="1" dirty="0">
              <a:solidFill>
                <a:srgbClr val="C00000"/>
              </a:solidFill>
            </a:endParaRPr>
          </a:p>
        </p:txBody>
      </p:sp>
      <p:sp>
        <p:nvSpPr>
          <p:cNvPr id="5" name="圓角矩形 4"/>
          <p:cNvSpPr/>
          <p:nvPr/>
        </p:nvSpPr>
        <p:spPr>
          <a:xfrm>
            <a:off x="8203464" y="3861048"/>
            <a:ext cx="899592"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S4.10.3.4</a:t>
            </a:r>
            <a:endParaRPr lang="zh-TW" altLang="en-US" sz="1200" dirty="0"/>
          </a:p>
        </p:txBody>
      </p:sp>
      <p:cxnSp>
        <p:nvCxnSpPr>
          <p:cNvPr id="6" name="直線單箭頭接點 5"/>
          <p:cNvCxnSpPr>
            <a:stCxn id="5" idx="1"/>
          </p:cNvCxnSpPr>
          <p:nvPr/>
        </p:nvCxnSpPr>
        <p:spPr>
          <a:xfrm flipH="1">
            <a:off x="5796136" y="4041068"/>
            <a:ext cx="240732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1213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9216" y="4783504"/>
            <a:ext cx="9153216" cy="2074496"/>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altLang="zh-TW" sz="1200" dirty="0" smtClean="0"/>
              <a:t>1. Pick a Year/Month item will move to the Year/month category.</a:t>
            </a:r>
          </a:p>
        </p:txBody>
      </p:sp>
      <p:pic>
        <p:nvPicPr>
          <p:cNvPr id="2867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31999" y="454917"/>
            <a:ext cx="7680001" cy="4318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S4.10.3.3 Playback / Month</a:t>
            </a:r>
            <a:endParaRPr lang="zh-TW" altLang="en-US" b="1" dirty="0">
              <a:solidFill>
                <a:srgbClr val="C00000"/>
              </a:solidFill>
            </a:endParaRPr>
          </a:p>
        </p:txBody>
      </p:sp>
    </p:spTree>
    <p:extLst>
      <p:ext uri="{BB962C8B-B14F-4D97-AF65-F5344CB8AC3E}">
        <p14:creationId xmlns:p14="http://schemas.microsoft.com/office/powerpoint/2010/main" val="13139233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0" y="4776644"/>
            <a:ext cx="9144000" cy="2081356"/>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solidFill>
                  <a:srgbClr val="FF0000"/>
                </a:solidFill>
              </a:rPr>
              <a:t>Feature’s order: Refresh </a:t>
            </a:r>
            <a:r>
              <a:rPr lang="en-US" altLang="zh-TW" sz="1200" dirty="0" smtClean="0">
                <a:solidFill>
                  <a:srgbClr val="FF0000"/>
                </a:solidFill>
                <a:sym typeface="Wingdings" pitchFamily="2" charset="2"/>
              </a:rPr>
              <a:t> Remove(default: hide)</a:t>
            </a:r>
            <a:endParaRPr lang="en-US" altLang="zh-TW" sz="1200" dirty="0" smtClean="0">
              <a:solidFill>
                <a:srgbClr val="FF0000"/>
              </a:solidFill>
            </a:endParaRPr>
          </a:p>
          <a:p>
            <a:pPr marL="228600" indent="-228600">
              <a:buFont typeface="Arial" pitchFamily="34" charset="0"/>
              <a:buAutoNum type="arabicPeriod"/>
            </a:pPr>
            <a:r>
              <a:rPr lang="en-US" altLang="zh-TW" sz="1200" dirty="0" smtClean="0"/>
              <a:t>Tap </a:t>
            </a:r>
            <a:r>
              <a:rPr lang="en-US" altLang="zh-TW" sz="1200" dirty="0"/>
              <a:t>”Refresh” Button: Reload playback</a:t>
            </a:r>
            <a:r>
              <a:rPr lang="en-US" altLang="zh-TW" sz="1200" dirty="0" smtClean="0"/>
              <a:t>.</a:t>
            </a:r>
          </a:p>
          <a:p>
            <a:pPr marL="228600" indent="-228600">
              <a:buFont typeface="Arial" pitchFamily="34" charset="0"/>
              <a:buAutoNum type="arabicPeriod"/>
            </a:pPr>
            <a:r>
              <a:rPr lang="en-US" altLang="zh-TW" sz="1200" dirty="0" smtClean="0"/>
              <a:t>[Clip format] and [Name] are </a:t>
            </a:r>
            <a:r>
              <a:rPr lang="en-US" altLang="zh-TW" sz="1200" dirty="0"/>
              <a:t>defined by RD.</a:t>
            </a:r>
          </a:p>
          <a:p>
            <a:pPr marL="228600" indent="-228600">
              <a:buFont typeface="Arial" pitchFamily="34" charset="0"/>
              <a:buAutoNum type="arabicPeriod"/>
            </a:pPr>
            <a:r>
              <a:rPr lang="en-US" altLang="zh-TW" sz="1200" dirty="0"/>
              <a:t>The clips are presented from new to old</a:t>
            </a:r>
            <a:r>
              <a:rPr lang="en-US" altLang="zh-TW" sz="1200" dirty="0" smtClean="0"/>
              <a:t>.</a:t>
            </a:r>
          </a:p>
          <a:p>
            <a:pPr marL="228600" indent="-228600">
              <a:buFont typeface="Arial" pitchFamily="34" charset="0"/>
              <a:buAutoNum type="arabicPeriod"/>
            </a:pPr>
            <a:r>
              <a:rPr lang="en-US" altLang="zh-TW" sz="1200" dirty="0" smtClean="0">
                <a:sym typeface="Wingdings" pitchFamily="2" charset="2"/>
              </a:rPr>
              <a:t>Remove feature: see S4.5.10.1</a:t>
            </a:r>
            <a:endParaRPr lang="en-US" altLang="zh-TW" sz="1200" dirty="0"/>
          </a:p>
          <a:p>
            <a:pPr marL="228600" indent="-228600">
              <a:buFont typeface="Arial" pitchFamily="34" charset="0"/>
              <a:buAutoNum type="arabicPeriod"/>
            </a:pPr>
            <a:endParaRPr lang="zh-TW" altLang="en-US" sz="1200" dirty="0"/>
          </a:p>
        </p:txBody>
      </p:sp>
      <p:pic>
        <p:nvPicPr>
          <p:cNvPr id="3072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42326" y="454360"/>
            <a:ext cx="7884299"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S4.10.3.4 Playback / Data</a:t>
            </a:r>
            <a:endParaRPr lang="zh-TW" altLang="en-US" b="1" dirty="0">
              <a:solidFill>
                <a:srgbClr val="C00000"/>
              </a:solidFill>
            </a:endParaRPr>
          </a:p>
        </p:txBody>
      </p:sp>
      <p:sp>
        <p:nvSpPr>
          <p:cNvPr id="7" name="圓角矩形 6"/>
          <p:cNvSpPr/>
          <p:nvPr/>
        </p:nvSpPr>
        <p:spPr>
          <a:xfrm>
            <a:off x="56658" y="1148272"/>
            <a:ext cx="986950" cy="552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S4.10.3.1</a:t>
            </a:r>
          </a:p>
          <a:p>
            <a:pPr algn="ctr"/>
            <a:r>
              <a:rPr lang="en-US" altLang="zh-TW" sz="1200" b="1" dirty="0" smtClean="0">
                <a:solidFill>
                  <a:schemeClr val="bg1"/>
                </a:solidFill>
              </a:rPr>
              <a:t>S4.10.3.2</a:t>
            </a:r>
            <a:endParaRPr lang="zh-TW" altLang="en-US" sz="1200" dirty="0">
              <a:solidFill>
                <a:schemeClr val="bg1"/>
              </a:solidFill>
            </a:endParaRPr>
          </a:p>
        </p:txBody>
      </p:sp>
      <p:cxnSp>
        <p:nvCxnSpPr>
          <p:cNvPr id="8" name="直線單箭頭接點 7"/>
          <p:cNvCxnSpPr>
            <a:stCxn id="7" idx="0"/>
          </p:cNvCxnSpPr>
          <p:nvPr/>
        </p:nvCxnSpPr>
        <p:spPr>
          <a:xfrm flipV="1">
            <a:off x="550133" y="932248"/>
            <a:ext cx="421467"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121359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14820" y="4748672"/>
            <a:ext cx="9158819" cy="1560648"/>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solidFill>
                  <a:srgbClr val="FF0000"/>
                </a:solidFill>
              </a:rPr>
              <a:t>The order of features in camera is the same with S4.1.1 camera live </a:t>
            </a:r>
            <a:r>
              <a:rPr lang="en-US" altLang="zh-TW" sz="1200" dirty="0" smtClean="0">
                <a:solidFill>
                  <a:srgbClr val="FF0000"/>
                </a:solidFill>
              </a:rPr>
              <a:t>view</a:t>
            </a:r>
            <a:r>
              <a:rPr lang="en-US" altLang="zh-TW" sz="1200" dirty="0" smtClean="0">
                <a:solidFill>
                  <a:srgbClr val="FF0000"/>
                </a:solidFill>
                <a:sym typeface="Wingdings" pitchFamily="2" charset="2"/>
              </a:rPr>
              <a:t>. And add a feature “Remove” in the most left of list.</a:t>
            </a:r>
          </a:p>
          <a:p>
            <a:pPr marL="228600" indent="-228600">
              <a:buFont typeface="Arial" pitchFamily="34" charset="0"/>
              <a:buAutoNum type="arabicPeriod"/>
            </a:pPr>
            <a:r>
              <a:rPr lang="en-US" altLang="zh-TW" sz="1200" dirty="0" smtClean="0">
                <a:sym typeface="Wingdings" pitchFamily="2" charset="2"/>
              </a:rPr>
              <a:t>Tap remove </a:t>
            </a:r>
            <a:r>
              <a:rPr lang="en-US" altLang="zh-TW" sz="1200" dirty="0">
                <a:sym typeface="Wingdings" pitchFamily="2" charset="2"/>
              </a:rPr>
              <a:t>b</a:t>
            </a:r>
            <a:r>
              <a:rPr lang="en-US" altLang="zh-TW" sz="1200" dirty="0" smtClean="0">
                <a:sym typeface="Wingdings" pitchFamily="2" charset="2"/>
              </a:rPr>
              <a:t>utton, show a fly-out in style 1 with [text 1], and “Yes” and ”No” buttons.</a:t>
            </a:r>
          </a:p>
          <a:p>
            <a:pPr marL="228600" indent="-228600">
              <a:buFont typeface="Arial" pitchFamily="34" charset="0"/>
              <a:buAutoNum type="arabicPeriod"/>
            </a:pPr>
            <a:r>
              <a:rPr lang="en-US" altLang="zh-TW" sz="1200" dirty="0" smtClean="0">
                <a:sym typeface="Wingdings" pitchFamily="2" charset="2"/>
              </a:rPr>
              <a:t>If tap “Yes”, remove this clip and go back to S4.10.3.4; If tap “No”, go back to S4.10.3.5.</a:t>
            </a:r>
          </a:p>
          <a:p>
            <a:pPr marL="228600" indent="-228600">
              <a:buFont typeface="Arial" pitchFamily="34" charset="0"/>
              <a:buAutoNum type="arabicPeriod"/>
            </a:pPr>
            <a:r>
              <a:rPr lang="en-US" altLang="zh-TW" sz="1200" dirty="0"/>
              <a:t>If remove fail, show the fly-out 1 with [</a:t>
            </a:r>
            <a:r>
              <a:rPr lang="en-US" altLang="zh-TW" sz="1200" dirty="0" smtClean="0"/>
              <a:t>text 2</a:t>
            </a:r>
            <a:r>
              <a:rPr lang="en-US" altLang="zh-TW" sz="1200" dirty="0"/>
              <a:t>] and an ”OK” button.</a:t>
            </a:r>
          </a:p>
          <a:p>
            <a:pPr marL="228600" indent="-228600">
              <a:buAutoNum type="arabicPeriod"/>
            </a:pPr>
            <a:r>
              <a:rPr lang="en-US" altLang="zh-TW" sz="1200" dirty="0" smtClean="0"/>
              <a:t>If </a:t>
            </a:r>
            <a:r>
              <a:rPr lang="en-US" altLang="zh-TW" sz="1200" dirty="0"/>
              <a:t>recording type unsupported toolbar, please skip the description about tool bar. </a:t>
            </a:r>
          </a:p>
          <a:p>
            <a:pPr marL="228600" indent="-228600">
              <a:buAutoNum type="arabicPeriod"/>
            </a:pPr>
            <a:r>
              <a:rPr lang="en-US" altLang="zh-TW" sz="1200" dirty="0"/>
              <a:t>The tool bar is set up under the video view independently ( by RD Eric )</a:t>
            </a:r>
          </a:p>
          <a:p>
            <a:pPr marL="228600" indent="-228600">
              <a:buFont typeface="Arial" pitchFamily="34" charset="0"/>
              <a:buAutoNum type="arabicPeriod"/>
            </a:pPr>
            <a:r>
              <a:rPr lang="en-US" altLang="zh-TW" sz="1200" dirty="0"/>
              <a:t>The tool bar and the function of full screen are defined by </a:t>
            </a:r>
            <a:r>
              <a:rPr lang="en-US" altLang="zh-TW" sz="1200" dirty="0" err="1"/>
              <a:t>iOS</a:t>
            </a:r>
            <a:r>
              <a:rPr lang="en-US" altLang="zh-TW" sz="1200" dirty="0"/>
              <a:t>. ( by RD Eric )</a:t>
            </a:r>
          </a:p>
        </p:txBody>
      </p:sp>
      <p:pic>
        <p:nvPicPr>
          <p:cNvPr id="31747"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69190" y="454360"/>
            <a:ext cx="8205620"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S4.10.3.5 Playback / Play</a:t>
            </a:r>
            <a:endParaRPr lang="zh-TW" altLang="en-US" b="1" dirty="0">
              <a:solidFill>
                <a:srgbClr val="C00000"/>
              </a:solidFill>
            </a:endParaRPr>
          </a:p>
        </p:txBody>
      </p:sp>
      <p:sp>
        <p:nvSpPr>
          <p:cNvPr id="5" name="圓角矩形 4"/>
          <p:cNvSpPr/>
          <p:nvPr/>
        </p:nvSpPr>
        <p:spPr>
          <a:xfrm>
            <a:off x="56658" y="1148272"/>
            <a:ext cx="986950"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a:solidFill>
                  <a:schemeClr val="bg1"/>
                </a:solidFill>
              </a:rPr>
              <a:t>S4.10.3.4</a:t>
            </a:r>
            <a:endParaRPr lang="zh-TW" altLang="en-US" sz="1200" dirty="0">
              <a:solidFill>
                <a:schemeClr val="bg1"/>
              </a:solidFill>
            </a:endParaRPr>
          </a:p>
        </p:txBody>
      </p:sp>
      <p:cxnSp>
        <p:nvCxnSpPr>
          <p:cNvPr id="6" name="直線單箭頭接點 5"/>
          <p:cNvCxnSpPr>
            <a:stCxn id="5" idx="0"/>
          </p:cNvCxnSpPr>
          <p:nvPr/>
        </p:nvCxnSpPr>
        <p:spPr>
          <a:xfrm flipV="1">
            <a:off x="550133" y="932248"/>
            <a:ext cx="285629"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內容版面配置區 2"/>
          <p:cNvSpPr txBox="1">
            <a:spLocks/>
          </p:cNvSpPr>
          <p:nvPr/>
        </p:nvSpPr>
        <p:spPr>
          <a:xfrm>
            <a:off x="-14820" y="6381328"/>
            <a:ext cx="9154388" cy="476672"/>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dirty="0" smtClean="0"/>
              <a:t>[text 1</a:t>
            </a:r>
            <a:r>
              <a:rPr lang="en-US" altLang="zh-TW" sz="1200" dirty="0"/>
              <a:t>]: “Do you really want to remove clips you select?”</a:t>
            </a:r>
            <a:r>
              <a:rPr lang="en-US" altLang="zh-TW" sz="1200" dirty="0">
                <a:sym typeface="Wingdings" pitchFamily="2" charset="2"/>
              </a:rPr>
              <a:t>( Ask </a:t>
            </a:r>
            <a:r>
              <a:rPr lang="en-US" altLang="zh-TW" sz="1200" dirty="0"/>
              <a:t>PP Provide )</a:t>
            </a:r>
          </a:p>
          <a:p>
            <a:pPr marL="0" indent="0">
              <a:buNone/>
            </a:pPr>
            <a:r>
              <a:rPr lang="en-US" altLang="zh-TW" sz="1200" dirty="0" smtClean="0"/>
              <a:t>[text 2</a:t>
            </a:r>
            <a:r>
              <a:rPr lang="en-US" altLang="zh-TW" sz="1200" dirty="0"/>
              <a:t>]:</a:t>
            </a:r>
            <a:r>
              <a:rPr lang="zh-TW" altLang="en-US" sz="1200" dirty="0"/>
              <a:t> </a:t>
            </a:r>
            <a:r>
              <a:rPr lang="en-US" altLang="zh-TW" sz="1200" dirty="0"/>
              <a:t>“One or more clips cannot be remove,  it  might be the file is recording.” </a:t>
            </a:r>
            <a:r>
              <a:rPr lang="en-US" altLang="zh-TW" sz="1200" dirty="0">
                <a:sym typeface="Wingdings" pitchFamily="2" charset="2"/>
              </a:rPr>
              <a:t>( Ask </a:t>
            </a:r>
            <a:r>
              <a:rPr lang="en-US" altLang="zh-TW" sz="1200" dirty="0"/>
              <a:t>PP Provide )</a:t>
            </a:r>
            <a:endParaRPr lang="zh-TW" altLang="en-US" sz="1200" dirty="0"/>
          </a:p>
        </p:txBody>
      </p:sp>
      <p:sp>
        <p:nvSpPr>
          <p:cNvPr id="9" name="圓角矩形 8"/>
          <p:cNvSpPr/>
          <p:nvPr/>
        </p:nvSpPr>
        <p:spPr>
          <a:xfrm>
            <a:off x="8238324" y="3861048"/>
            <a:ext cx="856364"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Other clips</a:t>
            </a:r>
            <a:endParaRPr lang="zh-TW" altLang="en-US" sz="1200" dirty="0"/>
          </a:p>
        </p:txBody>
      </p:sp>
      <p:cxnSp>
        <p:nvCxnSpPr>
          <p:cNvPr id="11" name="直線單箭頭接點 10"/>
          <p:cNvCxnSpPr>
            <a:stCxn id="9" idx="0"/>
          </p:cNvCxnSpPr>
          <p:nvPr/>
        </p:nvCxnSpPr>
        <p:spPr>
          <a:xfrm flipH="1" flipV="1">
            <a:off x="8142180" y="3429000"/>
            <a:ext cx="524326" cy="43204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直線單箭頭接點 13"/>
          <p:cNvCxnSpPr>
            <a:stCxn id="9" idx="0"/>
          </p:cNvCxnSpPr>
          <p:nvPr/>
        </p:nvCxnSpPr>
        <p:spPr>
          <a:xfrm flipH="1" flipV="1">
            <a:off x="8294580" y="2060848"/>
            <a:ext cx="371926" cy="1800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12135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26573"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S4.10.4.1 Playback / </a:t>
            </a:r>
            <a:r>
              <a:rPr lang="en-US" altLang="zh-TW" b="1" dirty="0" smtClean="0">
                <a:solidFill>
                  <a:schemeClr val="tx1"/>
                </a:solidFill>
              </a:rPr>
              <a:t>Settings</a:t>
            </a:r>
            <a:endParaRPr lang="zh-TW" altLang="en-US" b="1" dirty="0">
              <a:solidFill>
                <a:srgbClr val="C00000"/>
              </a:solidFill>
            </a:endParaRPr>
          </a:p>
        </p:txBody>
      </p:sp>
      <p:sp>
        <p:nvSpPr>
          <p:cNvPr id="5" name="內容版面配置區 2"/>
          <p:cNvSpPr txBox="1">
            <a:spLocks/>
          </p:cNvSpPr>
          <p:nvPr/>
        </p:nvSpPr>
        <p:spPr>
          <a:xfrm>
            <a:off x="-4432" y="6525344"/>
            <a:ext cx="9144000" cy="360040"/>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dirty="0" smtClean="0"/>
              <a:t>[Text]:</a:t>
            </a:r>
            <a:r>
              <a:rPr lang="zh-TW" altLang="en-US" sz="1200" dirty="0" smtClean="0"/>
              <a:t> </a:t>
            </a:r>
            <a:r>
              <a:rPr lang="en-US" altLang="zh-TW" sz="1200" dirty="0"/>
              <a:t>”The SD card can not be formatted when recording is enable, please stop recording with computer or tablet first.” </a:t>
            </a:r>
            <a:r>
              <a:rPr lang="en-US" altLang="zh-TW" sz="1200" dirty="0" smtClean="0"/>
              <a:t>( </a:t>
            </a:r>
            <a:r>
              <a:rPr lang="en-US" altLang="zh-TW" sz="1200" dirty="0" smtClean="0">
                <a:sym typeface="Wingdings" pitchFamily="2" charset="2"/>
              </a:rPr>
              <a:t>Ask PP</a:t>
            </a:r>
            <a:r>
              <a:rPr lang="en-US" altLang="zh-TW" sz="1200" dirty="0" smtClean="0"/>
              <a:t> </a:t>
            </a:r>
            <a:r>
              <a:rPr lang="en-US" altLang="zh-TW" sz="1200" dirty="0"/>
              <a:t>Provide )</a:t>
            </a:r>
            <a:endParaRPr lang="zh-TW" altLang="en-US" sz="1200" dirty="0"/>
          </a:p>
          <a:p>
            <a:pPr marL="228600" indent="-228600">
              <a:buFont typeface="Arial" pitchFamily="34" charset="0"/>
              <a:buAutoNum type="arabicPeriod"/>
            </a:pPr>
            <a:endParaRPr lang="zh-TW" altLang="en-US" sz="1200" dirty="0"/>
          </a:p>
        </p:txBody>
      </p:sp>
      <p:sp>
        <p:nvSpPr>
          <p:cNvPr id="7" name="內容版面配置區 2"/>
          <p:cNvSpPr txBox="1">
            <a:spLocks/>
          </p:cNvSpPr>
          <p:nvPr/>
        </p:nvSpPr>
        <p:spPr>
          <a:xfrm>
            <a:off x="0" y="4783090"/>
            <a:ext cx="9144000" cy="132385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t>Text content default: hide.</a:t>
            </a:r>
          </a:p>
          <a:p>
            <a:pPr marL="228600" indent="-228600">
              <a:buFont typeface="Arial" pitchFamily="34" charset="0"/>
              <a:buAutoNum type="arabicPeriod"/>
            </a:pPr>
            <a:r>
              <a:rPr lang="en-US" altLang="zh-TW" sz="1200" dirty="0" smtClean="0"/>
              <a:t>Some device cannot format SD card when recording is enable, if the case happen, disable  SD card format button and show the [Text].</a:t>
            </a:r>
          </a:p>
          <a:p>
            <a:pPr marL="228600" indent="-228600">
              <a:buFont typeface="Arial" pitchFamily="34" charset="0"/>
              <a:buAutoNum type="arabicPeriod"/>
            </a:pPr>
            <a:endParaRPr lang="en-US" altLang="zh-TW" sz="1200" dirty="0" smtClean="0"/>
          </a:p>
          <a:p>
            <a:pPr marL="228600" indent="-228600">
              <a:buFont typeface="Arial" pitchFamily="34" charset="0"/>
              <a:buAutoNum type="arabicPeriod"/>
            </a:pPr>
            <a:endParaRPr lang="zh-TW" altLang="en-US" sz="1200" dirty="0"/>
          </a:p>
        </p:txBody>
      </p:sp>
      <p:cxnSp>
        <p:nvCxnSpPr>
          <p:cNvPr id="8" name="直線單箭頭接點 7"/>
          <p:cNvCxnSpPr>
            <a:stCxn id="9" idx="1"/>
          </p:cNvCxnSpPr>
          <p:nvPr/>
        </p:nvCxnSpPr>
        <p:spPr>
          <a:xfrm flipH="1">
            <a:off x="7740537" y="4185084"/>
            <a:ext cx="287848"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028385" y="3861048"/>
            <a:ext cx="1080120" cy="6480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The picture of remaining </a:t>
            </a:r>
            <a:r>
              <a:rPr lang="en-US" altLang="zh-TW" sz="1200" dirty="0"/>
              <a:t>space</a:t>
            </a:r>
            <a:endParaRPr lang="zh-TW" altLang="en-US" sz="1200" dirty="0"/>
          </a:p>
        </p:txBody>
      </p:sp>
      <p:sp>
        <p:nvSpPr>
          <p:cNvPr id="10" name="圓角矩形 9"/>
          <p:cNvSpPr/>
          <p:nvPr/>
        </p:nvSpPr>
        <p:spPr>
          <a:xfrm>
            <a:off x="8108125" y="1081825"/>
            <a:ext cx="986950"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S4.10.4.2</a:t>
            </a:r>
            <a:endParaRPr lang="zh-TW" altLang="en-US" sz="1200" dirty="0">
              <a:solidFill>
                <a:schemeClr val="bg1"/>
              </a:solidFill>
            </a:endParaRPr>
          </a:p>
        </p:txBody>
      </p:sp>
      <p:cxnSp>
        <p:nvCxnSpPr>
          <p:cNvPr id="11" name="直線單箭頭接點 10"/>
          <p:cNvCxnSpPr>
            <a:stCxn id="10" idx="1"/>
          </p:cNvCxnSpPr>
          <p:nvPr/>
        </p:nvCxnSpPr>
        <p:spPr>
          <a:xfrm flipH="1">
            <a:off x="6876256" y="1261845"/>
            <a:ext cx="123186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 name="向右箭號 11"/>
          <p:cNvSpPr/>
          <p:nvPr/>
        </p:nvSpPr>
        <p:spPr>
          <a:xfrm flipH="1">
            <a:off x="5076055" y="4774360"/>
            <a:ext cx="3337887" cy="166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4893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726574"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a:cs typeface="Arial" pitchFamily="34" charset="0"/>
              </a:rPr>
              <a:t>If tap “Back” button or outside the </a:t>
            </a:r>
            <a:r>
              <a:rPr lang="en-US" altLang="zh-TW" sz="1200" dirty="0" smtClean="0">
                <a:cs typeface="Arial" pitchFamily="34" charset="0"/>
              </a:rPr>
              <a:t>fly-out, </a:t>
            </a:r>
            <a:r>
              <a:rPr lang="en-US" altLang="zh-TW" sz="1200" dirty="0">
                <a:cs typeface="Arial" pitchFamily="34" charset="0"/>
              </a:rPr>
              <a:t>close the fly-out </a:t>
            </a:r>
            <a:r>
              <a:rPr lang="en-US" altLang="zh-TW" sz="1200" dirty="0" smtClean="0">
                <a:cs typeface="Arial" pitchFamily="34" charset="0"/>
              </a:rPr>
              <a:t>and </a:t>
            </a:r>
            <a:r>
              <a:rPr lang="en-US" altLang="zh-TW" sz="1200" dirty="0">
                <a:cs typeface="Arial" pitchFamily="34" charset="0"/>
              </a:rPr>
              <a:t>saving changes.</a:t>
            </a:r>
          </a:p>
          <a:p>
            <a:pPr marL="228600" indent="-228600">
              <a:buAutoNum type="arabicPeriod"/>
            </a:pPr>
            <a:r>
              <a:rPr lang="en-US" altLang="zh-TW" sz="1200" dirty="0" smtClean="0"/>
              <a:t>Text</a:t>
            </a:r>
            <a:r>
              <a:rPr lang="en-US" altLang="zh-TW" sz="1200" dirty="0"/>
              <a:t>: </a:t>
            </a:r>
          </a:p>
          <a:p>
            <a:pPr marL="228600" indent="-228600">
              <a:buAutoNum type="arabicParenBoth"/>
            </a:pPr>
            <a:r>
              <a:rPr lang="en-US" altLang="zh-TW" sz="1200" dirty="0"/>
              <a:t>Default is hide.</a:t>
            </a:r>
          </a:p>
          <a:p>
            <a:pPr marL="228600" indent="-228600">
              <a:buAutoNum type="arabicParenBoth"/>
            </a:pPr>
            <a:r>
              <a:rPr lang="en-US" altLang="zh-TW" sz="1200" dirty="0"/>
              <a:t>Tick continue and overwrite, </a:t>
            </a:r>
            <a:r>
              <a:rPr lang="en-US" altLang="zh-TW" sz="1200" dirty="0" smtClean="0"/>
              <a:t>show [text 1].</a:t>
            </a:r>
          </a:p>
          <a:p>
            <a:pPr marL="228600" indent="-228600">
              <a:buAutoNum type="arabicParenBoth"/>
            </a:pPr>
            <a:r>
              <a:rPr lang="en-US" altLang="zh-TW" sz="1200" dirty="0" smtClean="0"/>
              <a:t>Tick </a:t>
            </a:r>
            <a:r>
              <a:rPr lang="en-US" altLang="zh-TW" sz="1200" dirty="0"/>
              <a:t>stop recording, show </a:t>
            </a:r>
            <a:r>
              <a:rPr lang="en-US" altLang="zh-TW" sz="1200" dirty="0" smtClean="0"/>
              <a:t>[text 2].</a:t>
            </a:r>
          </a:p>
          <a:p>
            <a:pPr marL="228600" indent="-228600">
              <a:buAutoNum type="arabicParenBoth"/>
            </a:pPr>
            <a:endParaRPr lang="zh-TW" altLang="en-US" sz="1200" dirty="0"/>
          </a:p>
        </p:txBody>
      </p:sp>
      <p:sp>
        <p:nvSpPr>
          <p:cNvPr id="7" name="矩形 6"/>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S4.10.4.2 Playback / </a:t>
            </a:r>
            <a:r>
              <a:rPr lang="en-US" altLang="zh-TW" b="1" dirty="0" smtClean="0">
                <a:solidFill>
                  <a:schemeClr val="tx1"/>
                </a:solidFill>
              </a:rPr>
              <a:t>Settings </a:t>
            </a:r>
            <a:r>
              <a:rPr lang="en-US" altLang="zh-TW" b="1" dirty="0">
                <a:solidFill>
                  <a:schemeClr val="tx1"/>
                </a:solidFill>
              </a:rPr>
              <a:t>/ When SD card is Full</a:t>
            </a:r>
            <a:endParaRPr lang="zh-TW" altLang="en-US" b="1" dirty="0">
              <a:solidFill>
                <a:srgbClr val="C00000"/>
              </a:solidFill>
            </a:endParaRPr>
          </a:p>
        </p:txBody>
      </p:sp>
      <p:sp>
        <p:nvSpPr>
          <p:cNvPr id="8" name="內容版面配置區 2"/>
          <p:cNvSpPr txBox="1">
            <a:spLocks/>
          </p:cNvSpPr>
          <p:nvPr/>
        </p:nvSpPr>
        <p:spPr>
          <a:xfrm>
            <a:off x="-4432" y="6309320"/>
            <a:ext cx="9144000" cy="576064"/>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dirty="0"/>
              <a:t>[text 1]: </a:t>
            </a:r>
            <a:r>
              <a:rPr lang="en-US" altLang="zh-TW" sz="1200" dirty="0" smtClean="0"/>
              <a:t>“Continue </a:t>
            </a:r>
            <a:r>
              <a:rPr lang="en-US" altLang="zh-TW" sz="1200" dirty="0"/>
              <a:t>recording and overwrite  the oldest video</a:t>
            </a:r>
            <a:r>
              <a:rPr lang="en-US" altLang="zh-TW" sz="1200" dirty="0" smtClean="0"/>
              <a:t>.</a:t>
            </a:r>
            <a:r>
              <a:rPr lang="en-US" altLang="zh-TW" sz="1200" dirty="0"/>
              <a:t> </a:t>
            </a:r>
            <a:r>
              <a:rPr lang="en-US" altLang="zh-TW" sz="1200" dirty="0" smtClean="0"/>
              <a:t>“( </a:t>
            </a:r>
            <a:r>
              <a:rPr lang="en-US" altLang="zh-TW" sz="1200" dirty="0" smtClean="0">
                <a:sym typeface="Wingdings" pitchFamily="2" charset="2"/>
              </a:rPr>
              <a:t>Ask PP</a:t>
            </a:r>
            <a:r>
              <a:rPr lang="en-US" altLang="zh-TW" sz="1200" dirty="0" smtClean="0"/>
              <a:t> </a:t>
            </a:r>
            <a:r>
              <a:rPr lang="en-US" altLang="zh-TW" sz="1200" dirty="0"/>
              <a:t>Provide </a:t>
            </a:r>
            <a:r>
              <a:rPr lang="en-US" altLang="zh-TW" sz="1200" dirty="0" smtClean="0"/>
              <a:t>)</a:t>
            </a:r>
          </a:p>
          <a:p>
            <a:pPr marL="0" indent="0">
              <a:buNone/>
            </a:pPr>
            <a:r>
              <a:rPr lang="en-US" altLang="zh-TW" sz="1200" dirty="0"/>
              <a:t>[</a:t>
            </a:r>
            <a:r>
              <a:rPr lang="en-US" altLang="zh-TW" sz="1200" dirty="0" smtClean="0"/>
              <a:t>text 2</a:t>
            </a:r>
            <a:r>
              <a:rPr lang="en-US" altLang="zh-TW" sz="1200" dirty="0"/>
              <a:t>]: </a:t>
            </a:r>
            <a:r>
              <a:rPr lang="en-US" altLang="zh-TW" sz="1200" dirty="0" smtClean="0"/>
              <a:t>“Stop </a:t>
            </a:r>
            <a:r>
              <a:rPr lang="en-US" altLang="zh-TW" sz="1200" dirty="0"/>
              <a:t>recording and notify me if I enabled E-mail notifications with PC or tablet</a:t>
            </a:r>
            <a:r>
              <a:rPr lang="en-US" altLang="zh-TW" sz="1200" dirty="0" smtClean="0"/>
              <a:t>.</a:t>
            </a:r>
            <a:r>
              <a:rPr lang="en-US" altLang="zh-TW" sz="1200" dirty="0"/>
              <a:t> </a:t>
            </a:r>
            <a:r>
              <a:rPr lang="en-US" altLang="zh-TW" sz="1200" dirty="0" smtClean="0"/>
              <a:t>“( </a:t>
            </a:r>
            <a:r>
              <a:rPr lang="en-US" altLang="zh-TW" sz="1200" dirty="0" smtClean="0">
                <a:sym typeface="Wingdings" pitchFamily="2" charset="2"/>
              </a:rPr>
              <a:t>Ask PP</a:t>
            </a:r>
            <a:r>
              <a:rPr lang="en-US" altLang="zh-TW" sz="1200" dirty="0" smtClean="0"/>
              <a:t> </a:t>
            </a:r>
            <a:r>
              <a:rPr lang="en-US" altLang="zh-TW" sz="1200" dirty="0"/>
              <a:t>Provide </a:t>
            </a:r>
            <a:r>
              <a:rPr lang="en-US" altLang="zh-TW" sz="1200" dirty="0" smtClean="0"/>
              <a:t>)</a:t>
            </a:r>
            <a:endParaRPr lang="zh-TW" altLang="en-US" sz="1200" dirty="0"/>
          </a:p>
        </p:txBody>
      </p:sp>
      <p:cxnSp>
        <p:nvCxnSpPr>
          <p:cNvPr id="9" name="直線單箭頭接點 8"/>
          <p:cNvCxnSpPr/>
          <p:nvPr/>
        </p:nvCxnSpPr>
        <p:spPr>
          <a:xfrm flipH="1">
            <a:off x="7740536" y="4190645"/>
            <a:ext cx="38210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39724" y="489411"/>
            <a:ext cx="986950"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S4.10.4.1</a:t>
            </a:r>
            <a:endParaRPr lang="zh-TW" altLang="en-US" sz="1200" dirty="0">
              <a:solidFill>
                <a:schemeClr val="bg1"/>
              </a:solidFill>
            </a:endParaRPr>
          </a:p>
        </p:txBody>
      </p:sp>
      <p:cxnSp>
        <p:nvCxnSpPr>
          <p:cNvPr id="12" name="直線單箭頭接點 11"/>
          <p:cNvCxnSpPr>
            <a:stCxn id="11" idx="3"/>
          </p:cNvCxnSpPr>
          <p:nvPr/>
        </p:nvCxnSpPr>
        <p:spPr>
          <a:xfrm>
            <a:off x="1026674" y="669431"/>
            <a:ext cx="4337414"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圓角矩形 17"/>
          <p:cNvSpPr/>
          <p:nvPr/>
        </p:nvSpPr>
        <p:spPr>
          <a:xfrm>
            <a:off x="8028385" y="3861048"/>
            <a:ext cx="1080120" cy="6480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The picture of remaining </a:t>
            </a:r>
            <a:r>
              <a:rPr lang="en-US" altLang="zh-TW" sz="1200" dirty="0"/>
              <a:t>space</a:t>
            </a:r>
            <a:endParaRPr lang="zh-TW" altLang="en-US" sz="1200" dirty="0"/>
          </a:p>
        </p:txBody>
      </p:sp>
    </p:spTree>
    <p:extLst>
      <p:ext uri="{BB962C8B-B14F-4D97-AF65-F5344CB8AC3E}">
        <p14:creationId xmlns:p14="http://schemas.microsoft.com/office/powerpoint/2010/main" val="38954893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a:solidFill>
                  <a:srgbClr val="FF0000"/>
                </a:solidFill>
              </a:rPr>
              <a:t>Feature’s order: Refresh </a:t>
            </a:r>
            <a:r>
              <a:rPr lang="en-US" altLang="zh-TW" sz="1200" dirty="0">
                <a:solidFill>
                  <a:srgbClr val="FF0000"/>
                </a:solidFill>
                <a:sym typeface="Wingdings" pitchFamily="2" charset="2"/>
              </a:rPr>
              <a:t> Remove(default: hide)</a:t>
            </a:r>
            <a:endParaRPr lang="en-US" altLang="zh-TW" sz="1200" dirty="0">
              <a:solidFill>
                <a:srgbClr val="FF0000"/>
              </a:solidFill>
            </a:endParaRPr>
          </a:p>
          <a:p>
            <a:pPr marL="228600" indent="-228600">
              <a:buFont typeface="Arial" pitchFamily="34" charset="0"/>
              <a:buAutoNum type="arabicPeriod"/>
            </a:pPr>
            <a:r>
              <a:rPr lang="en-US" altLang="zh-TW" sz="1200" dirty="0" smtClean="0"/>
              <a:t>Pick clips by dragging down. </a:t>
            </a:r>
          </a:p>
          <a:p>
            <a:pPr marL="228600" indent="-228600">
              <a:buFont typeface="Arial" pitchFamily="34" charset="0"/>
              <a:buAutoNum type="arabicPeriod"/>
            </a:pPr>
            <a:r>
              <a:rPr lang="en-US" altLang="zh-TW" sz="1200" dirty="0" smtClean="0"/>
              <a:t>After picking clips, show the “Remove” button.</a:t>
            </a:r>
          </a:p>
          <a:p>
            <a:pPr marL="228600" indent="-228600">
              <a:buFont typeface="Arial" pitchFamily="34" charset="0"/>
              <a:buAutoNum type="arabicPeriod"/>
            </a:pPr>
            <a:r>
              <a:rPr lang="en-US" altLang="zh-TW" sz="1200" dirty="0" smtClean="0"/>
              <a:t>After tapping the “Remove” button, show the fly-out 1 with [text 1] and “Yes” and “No” buttons.</a:t>
            </a:r>
          </a:p>
          <a:p>
            <a:pPr marL="228600" indent="-228600">
              <a:buFont typeface="Arial" pitchFamily="34" charset="0"/>
              <a:buAutoNum type="arabicPeriod"/>
            </a:pPr>
            <a:r>
              <a:rPr lang="en-US" altLang="zh-TW" sz="1200" dirty="0" smtClean="0"/>
              <a:t>If remove fail, show the fly-out 1 with [text 2] and an ”OK” button.</a:t>
            </a:r>
            <a:endParaRPr lang="en-US" altLang="zh-TW" sz="1200" dirty="0"/>
          </a:p>
          <a:p>
            <a:pPr marL="228600" indent="-228600">
              <a:buFont typeface="Arial" pitchFamily="34" charset="0"/>
              <a:buAutoNum type="arabicPeriod"/>
            </a:pPr>
            <a:r>
              <a:rPr lang="en-US" altLang="zh-TW" sz="1200" dirty="0"/>
              <a:t>[Clip format] and [Name] are defined by RD.</a:t>
            </a:r>
          </a:p>
          <a:p>
            <a:pPr marL="228600" indent="-228600">
              <a:buFont typeface="Arial" pitchFamily="34" charset="0"/>
              <a:buAutoNum type="arabicPeriod"/>
            </a:pPr>
            <a:r>
              <a:rPr lang="en-US" altLang="zh-TW" sz="1200" dirty="0" smtClean="0"/>
              <a:t>The </a:t>
            </a:r>
            <a:r>
              <a:rPr lang="en-US" altLang="zh-TW" sz="1200" dirty="0"/>
              <a:t>clips are presented from new to old</a:t>
            </a:r>
            <a:r>
              <a:rPr lang="en-US" altLang="zh-TW" sz="1200" dirty="0" smtClean="0"/>
              <a:t>.</a:t>
            </a:r>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29850" y="454360"/>
            <a:ext cx="7884299"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S4.10.5.1 Playback / </a:t>
            </a:r>
            <a:r>
              <a:rPr lang="en-US" altLang="zh-TW" b="1" dirty="0" smtClean="0">
                <a:solidFill>
                  <a:schemeClr val="tx1"/>
                </a:solidFill>
              </a:rPr>
              <a:t>Clip / Remove</a:t>
            </a:r>
            <a:endParaRPr lang="zh-TW" altLang="en-US" b="1" dirty="0">
              <a:solidFill>
                <a:srgbClr val="C00000"/>
              </a:solidFill>
            </a:endParaRPr>
          </a:p>
        </p:txBody>
      </p:sp>
      <p:sp>
        <p:nvSpPr>
          <p:cNvPr id="5" name="內容版面配置區 2"/>
          <p:cNvSpPr txBox="1">
            <a:spLocks/>
          </p:cNvSpPr>
          <p:nvPr/>
        </p:nvSpPr>
        <p:spPr>
          <a:xfrm>
            <a:off x="0" y="6309320"/>
            <a:ext cx="9144000" cy="548680"/>
          </a:xfrm>
          <a:prstGeom prst="rect">
            <a:avLst/>
          </a:prstGeom>
          <a:solidFill>
            <a:srgbClr val="FFFFCC"/>
          </a:solidFill>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dirty="0" smtClean="0"/>
              <a:t>[text 1]: </a:t>
            </a:r>
            <a:r>
              <a:rPr lang="en-US" altLang="zh-TW" sz="1200" dirty="0"/>
              <a:t>“Do you really want to remove clips you select?”</a:t>
            </a:r>
            <a:r>
              <a:rPr lang="en-US" altLang="zh-TW" sz="1200" dirty="0" smtClean="0">
                <a:sym typeface="Wingdings" pitchFamily="2" charset="2"/>
              </a:rPr>
              <a:t>( Ask </a:t>
            </a:r>
            <a:r>
              <a:rPr lang="en-US" altLang="zh-TW" sz="1200" dirty="0" smtClean="0"/>
              <a:t>PP Provide )</a:t>
            </a:r>
          </a:p>
          <a:p>
            <a:pPr marL="0" indent="0">
              <a:buNone/>
            </a:pPr>
            <a:r>
              <a:rPr lang="en-US" altLang="zh-TW" sz="1200" dirty="0" smtClean="0"/>
              <a:t>[text 2]:</a:t>
            </a:r>
            <a:r>
              <a:rPr lang="zh-TW" altLang="en-US" sz="1200" dirty="0" smtClean="0"/>
              <a:t> </a:t>
            </a:r>
            <a:r>
              <a:rPr lang="en-US" altLang="zh-TW" sz="1200" dirty="0" smtClean="0"/>
              <a:t>“One </a:t>
            </a:r>
            <a:r>
              <a:rPr lang="en-US" altLang="zh-TW" sz="1200" dirty="0"/>
              <a:t>or more clips cannot be remove, </a:t>
            </a:r>
            <a:r>
              <a:rPr lang="en-US" altLang="zh-TW" sz="1200" dirty="0" smtClean="0"/>
              <a:t>it might be the </a:t>
            </a:r>
            <a:r>
              <a:rPr lang="en-US" altLang="zh-TW" sz="1200" dirty="0"/>
              <a:t>file is recording</a:t>
            </a:r>
            <a:r>
              <a:rPr lang="en-US" altLang="zh-TW" sz="1200" dirty="0" smtClean="0"/>
              <a:t>.” </a:t>
            </a:r>
            <a:r>
              <a:rPr lang="en-US" altLang="zh-TW" sz="1200" dirty="0">
                <a:sym typeface="Wingdings" pitchFamily="2" charset="2"/>
              </a:rPr>
              <a:t>( Ask </a:t>
            </a:r>
            <a:r>
              <a:rPr lang="en-US" altLang="zh-TW" sz="1200" dirty="0"/>
              <a:t>PP Provide </a:t>
            </a:r>
            <a:r>
              <a:rPr lang="en-US" altLang="zh-TW" sz="1200" dirty="0" smtClean="0"/>
              <a:t>)</a:t>
            </a:r>
            <a:endParaRPr lang="zh-TW" altLang="en-US" sz="1200" dirty="0"/>
          </a:p>
        </p:txBody>
      </p:sp>
      <p:sp>
        <p:nvSpPr>
          <p:cNvPr id="6" name="圓角矩形 5"/>
          <p:cNvSpPr/>
          <p:nvPr/>
        </p:nvSpPr>
        <p:spPr>
          <a:xfrm>
            <a:off x="56658" y="1148272"/>
            <a:ext cx="986950" cy="552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b="1" dirty="0" smtClean="0">
                <a:solidFill>
                  <a:schemeClr val="bg1"/>
                </a:solidFill>
              </a:rPr>
              <a:t>S4.10.3.1</a:t>
            </a:r>
          </a:p>
          <a:p>
            <a:pPr algn="ctr"/>
            <a:r>
              <a:rPr lang="en-US" altLang="zh-TW" sz="1200" b="1" dirty="0" smtClean="0">
                <a:solidFill>
                  <a:schemeClr val="bg1"/>
                </a:solidFill>
              </a:rPr>
              <a:t>S4.10.3.2</a:t>
            </a:r>
            <a:endParaRPr lang="zh-TW" altLang="en-US" sz="1200" dirty="0">
              <a:solidFill>
                <a:schemeClr val="bg1"/>
              </a:solidFill>
            </a:endParaRPr>
          </a:p>
        </p:txBody>
      </p:sp>
      <p:cxnSp>
        <p:nvCxnSpPr>
          <p:cNvPr id="7" name="直線單箭頭接點 6"/>
          <p:cNvCxnSpPr>
            <a:stCxn id="6" idx="0"/>
          </p:cNvCxnSpPr>
          <p:nvPr/>
        </p:nvCxnSpPr>
        <p:spPr>
          <a:xfrm flipV="1">
            <a:off x="550133" y="932248"/>
            <a:ext cx="421467" cy="2160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954893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solidFill>
                  <a:schemeClr val="tx1"/>
                </a:solidFill>
                <a:latin typeface="Arial" pitchFamily="34" charset="0"/>
                <a:cs typeface="Arial" pitchFamily="34" charset="0"/>
              </a:rPr>
              <a:t>S5 NVR</a:t>
            </a:r>
          </a:p>
        </p:txBody>
      </p:sp>
    </p:spTree>
    <p:extLst>
      <p:ext uri="{BB962C8B-B14F-4D97-AF65-F5344CB8AC3E}">
        <p14:creationId xmlns:p14="http://schemas.microsoft.com/office/powerpoint/2010/main" val="18498437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07206" y="454360"/>
            <a:ext cx="7729587"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文字版面配置區 7"/>
          <p:cNvSpPr txBox="1">
            <a:spLocks/>
          </p:cNvSpPr>
          <p:nvPr/>
        </p:nvSpPr>
        <p:spPr>
          <a:xfrm>
            <a:off x="0" y="4774360"/>
            <a:ext cx="9144000" cy="2083639"/>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buFont typeface="+mj-lt"/>
              <a:buAutoNum type="arabicPeriod"/>
            </a:pPr>
            <a:endParaRPr lang="en-US" altLang="zh-TW" sz="1200" dirty="0"/>
          </a:p>
        </p:txBody>
      </p:sp>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S5.1 NVR sign-in view</a:t>
            </a:r>
            <a:endParaRPr lang="zh-TW" altLang="en-US" b="1" dirty="0">
              <a:solidFill>
                <a:srgbClr val="C00000"/>
              </a:solidFill>
            </a:endParaRPr>
          </a:p>
        </p:txBody>
      </p:sp>
      <p:sp>
        <p:nvSpPr>
          <p:cNvPr id="5"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buFont typeface="+mj-lt"/>
              <a:buAutoNum type="arabicPeriod"/>
            </a:pPr>
            <a:r>
              <a:rPr lang="en-US" altLang="zh-TW" sz="1200" dirty="0" smtClean="0"/>
              <a:t>If the device tapped by user is NVR, show this page.</a:t>
            </a:r>
          </a:p>
          <a:p>
            <a:pPr marL="228600" indent="-228600">
              <a:buFont typeface="+mj-lt"/>
              <a:buAutoNum type="arabicPeriod"/>
            </a:pPr>
            <a:r>
              <a:rPr lang="en-US" altLang="zh-TW" sz="1200" dirty="0" smtClean="0">
                <a:cs typeface="Arial" pitchFamily="34" charset="0"/>
              </a:rPr>
              <a:t>The </a:t>
            </a:r>
            <a:r>
              <a:rPr lang="en-US" altLang="zh-TW" sz="1200" dirty="0">
                <a:cs typeface="Arial" pitchFamily="34" charset="0"/>
              </a:rPr>
              <a:t>limitation or format of E-mail and Password are defined by RD.</a:t>
            </a:r>
            <a:endParaRPr lang="zh-TW" altLang="en-US" sz="1200" dirty="0">
              <a:cs typeface="Arial" pitchFamily="34" charset="0"/>
            </a:endParaRPr>
          </a:p>
          <a:p>
            <a:pPr marL="228600" lvl="0" indent="-228600">
              <a:buFont typeface="+mj-lt"/>
              <a:buAutoNum type="arabicPeriod"/>
            </a:pPr>
            <a:endParaRPr lang="en-US" altLang="zh-TW" sz="1200" dirty="0"/>
          </a:p>
        </p:txBody>
      </p:sp>
      <p:sp>
        <p:nvSpPr>
          <p:cNvPr id="8" name="圓角矩形 7"/>
          <p:cNvSpPr/>
          <p:nvPr/>
        </p:nvSpPr>
        <p:spPr>
          <a:xfrm>
            <a:off x="8377779" y="2060848"/>
            <a:ext cx="689160" cy="3184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S5.2.1</a:t>
            </a:r>
            <a:endParaRPr lang="zh-TW" altLang="en-US" sz="1200" dirty="0"/>
          </a:p>
        </p:txBody>
      </p:sp>
      <p:cxnSp>
        <p:nvCxnSpPr>
          <p:cNvPr id="9" name="直線單箭頭接點 8"/>
          <p:cNvCxnSpPr>
            <a:stCxn id="8" idx="1"/>
          </p:cNvCxnSpPr>
          <p:nvPr/>
        </p:nvCxnSpPr>
        <p:spPr>
          <a:xfrm flipH="1">
            <a:off x="7873723" y="2220086"/>
            <a:ext cx="50405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向右箭號 9"/>
          <p:cNvSpPr/>
          <p:nvPr/>
        </p:nvSpPr>
        <p:spPr>
          <a:xfrm flipH="1">
            <a:off x="5076055" y="4774360"/>
            <a:ext cx="3337887" cy="166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78560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線接點 15"/>
          <p:cNvCxnSpPr/>
          <p:nvPr/>
        </p:nvCxnSpPr>
        <p:spPr>
          <a:xfrm>
            <a:off x="0" y="3429000"/>
            <a:ext cx="9144000" cy="0"/>
          </a:xfrm>
          <a:prstGeom prst="line">
            <a:avLst/>
          </a:prstGeom>
        </p:spPr>
        <p:style>
          <a:lnRef idx="1">
            <a:schemeClr val="accent6"/>
          </a:lnRef>
          <a:fillRef idx="0">
            <a:schemeClr val="accent6"/>
          </a:fillRef>
          <a:effectRef idx="0">
            <a:schemeClr val="accent6"/>
          </a:effectRef>
          <a:fontRef idx="minor">
            <a:schemeClr val="tx1"/>
          </a:fontRef>
        </p:style>
      </p:cxnSp>
      <p:sp>
        <p:nvSpPr>
          <p:cNvPr id="13" name="文字方塊 12"/>
          <p:cNvSpPr txBox="1"/>
          <p:nvPr/>
        </p:nvSpPr>
        <p:spPr>
          <a:xfrm>
            <a:off x="3241646" y="3898224"/>
            <a:ext cx="2640146" cy="338554"/>
          </a:xfrm>
          <a:prstGeom prst="rect">
            <a:avLst/>
          </a:prstGeom>
          <a:solidFill>
            <a:schemeClr val="bg1"/>
          </a:solidFill>
        </p:spPr>
        <p:txBody>
          <a:bodyPr wrap="none" rtlCol="0">
            <a:spAutoFit/>
          </a:bodyPr>
          <a:lstStyle/>
          <a:p>
            <a:r>
              <a:rPr lang="en-US" altLang="zh-TW" sz="1600" dirty="0" smtClean="0"/>
              <a:t>New Design: </a:t>
            </a:r>
            <a:r>
              <a:rPr lang="en-US" altLang="zh-TW" sz="1600" dirty="0" smtClean="0">
                <a:solidFill>
                  <a:schemeClr val="accent6">
                    <a:lumMod val="75000"/>
                  </a:schemeClr>
                </a:solidFill>
              </a:rPr>
              <a:t>Only three level.</a:t>
            </a:r>
            <a:endParaRPr lang="zh-TW" altLang="en-US" sz="1600" dirty="0">
              <a:solidFill>
                <a:schemeClr val="accent6">
                  <a:lumMod val="75000"/>
                </a:schemeClr>
              </a:solidFill>
            </a:endParaRPr>
          </a:p>
        </p:txBody>
      </p:sp>
      <p:sp>
        <p:nvSpPr>
          <p:cNvPr id="14" name="向下箭號 13"/>
          <p:cNvSpPr/>
          <p:nvPr/>
        </p:nvSpPr>
        <p:spPr>
          <a:xfrm>
            <a:off x="4462817" y="3113604"/>
            <a:ext cx="216016" cy="74509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圓角矩形 17"/>
          <p:cNvSpPr/>
          <p:nvPr/>
        </p:nvSpPr>
        <p:spPr>
          <a:xfrm>
            <a:off x="2771800" y="3249000"/>
            <a:ext cx="3600000" cy="3600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Data Picking</a:t>
            </a:r>
            <a:endParaRPr lang="zh-TW" altLang="en-US" dirty="0"/>
          </a:p>
        </p:txBody>
      </p:sp>
      <p:sp>
        <p:nvSpPr>
          <p:cNvPr id="12" name="文字方塊 11"/>
          <p:cNvSpPr txBox="1"/>
          <p:nvPr/>
        </p:nvSpPr>
        <p:spPr>
          <a:xfrm>
            <a:off x="4036880" y="2754220"/>
            <a:ext cx="1080745" cy="338554"/>
          </a:xfrm>
          <a:prstGeom prst="rect">
            <a:avLst/>
          </a:prstGeom>
          <a:solidFill>
            <a:schemeClr val="bg1"/>
          </a:solidFill>
        </p:spPr>
        <p:txBody>
          <a:bodyPr wrap="none" rtlCol="0">
            <a:spAutoFit/>
          </a:bodyPr>
          <a:lstStyle/>
          <a:p>
            <a:r>
              <a:rPr lang="en-US" altLang="zh-TW" sz="1600" dirty="0" smtClean="0"/>
              <a:t>Old Design</a:t>
            </a:r>
            <a:endParaRPr lang="zh-TW" altLang="en-US" sz="1600" dirty="0"/>
          </a:p>
        </p:txBody>
      </p:sp>
      <p:pic>
        <p:nvPicPr>
          <p:cNvPr id="20"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199763" y="5175556"/>
            <a:ext cx="2880000" cy="1516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3123604" y="5144660"/>
            <a:ext cx="2880000" cy="1578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99108" y="5163249"/>
            <a:ext cx="2880000" cy="165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9144" y="59049"/>
            <a:ext cx="2160000" cy="1281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2339992" y="61164"/>
            <a:ext cx="2160000" cy="1279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4644248" y="40856"/>
            <a:ext cx="2160000" cy="128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948504" y="43330"/>
            <a:ext cx="2160000" cy="129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文字方塊 28"/>
          <p:cNvSpPr txBox="1"/>
          <p:nvPr/>
        </p:nvSpPr>
        <p:spPr>
          <a:xfrm>
            <a:off x="840892" y="1366671"/>
            <a:ext cx="576504" cy="338554"/>
          </a:xfrm>
          <a:prstGeom prst="rect">
            <a:avLst/>
          </a:prstGeom>
          <a:solidFill>
            <a:schemeClr val="bg1"/>
          </a:solidFill>
        </p:spPr>
        <p:txBody>
          <a:bodyPr wrap="none" rtlCol="0">
            <a:spAutoFit/>
          </a:bodyPr>
          <a:lstStyle/>
          <a:p>
            <a:r>
              <a:rPr lang="en-US" altLang="zh-TW" sz="1600" dirty="0" smtClean="0"/>
              <a:t>Date</a:t>
            </a:r>
            <a:endParaRPr lang="zh-TW" altLang="en-US" sz="1600" dirty="0"/>
          </a:p>
        </p:txBody>
      </p:sp>
      <p:sp>
        <p:nvSpPr>
          <p:cNvPr id="30" name="文字方塊 29"/>
          <p:cNvSpPr txBox="1"/>
          <p:nvPr/>
        </p:nvSpPr>
        <p:spPr>
          <a:xfrm>
            <a:off x="2892283" y="1370841"/>
            <a:ext cx="1055417" cy="338554"/>
          </a:xfrm>
          <a:prstGeom prst="rect">
            <a:avLst/>
          </a:prstGeom>
          <a:solidFill>
            <a:schemeClr val="bg1"/>
          </a:solidFill>
        </p:spPr>
        <p:txBody>
          <a:bodyPr wrap="none" rtlCol="0">
            <a:spAutoFit/>
          </a:bodyPr>
          <a:lstStyle/>
          <a:p>
            <a:r>
              <a:rPr lang="en-US" altLang="zh-TW" sz="1600" dirty="0" smtClean="0"/>
              <a:t>Time-zone</a:t>
            </a:r>
            <a:endParaRPr lang="zh-TW" altLang="en-US" sz="1600" dirty="0"/>
          </a:p>
        </p:txBody>
      </p:sp>
      <p:sp>
        <p:nvSpPr>
          <p:cNvPr id="31" name="文字方塊 30"/>
          <p:cNvSpPr txBox="1"/>
          <p:nvPr/>
        </p:nvSpPr>
        <p:spPr>
          <a:xfrm>
            <a:off x="5438560" y="1366671"/>
            <a:ext cx="571375" cy="338554"/>
          </a:xfrm>
          <a:prstGeom prst="rect">
            <a:avLst/>
          </a:prstGeom>
          <a:solidFill>
            <a:schemeClr val="bg1"/>
          </a:solidFill>
        </p:spPr>
        <p:txBody>
          <a:bodyPr wrap="none" rtlCol="0">
            <a:spAutoFit/>
          </a:bodyPr>
          <a:lstStyle/>
          <a:p>
            <a:r>
              <a:rPr lang="en-US" altLang="zh-TW" sz="1600" dirty="0" smtClean="0"/>
              <a:t>Data</a:t>
            </a:r>
            <a:endParaRPr lang="zh-TW" altLang="en-US" sz="1600" dirty="0"/>
          </a:p>
        </p:txBody>
      </p:sp>
      <p:sp>
        <p:nvSpPr>
          <p:cNvPr id="32" name="文字方塊 31"/>
          <p:cNvSpPr txBox="1"/>
          <p:nvPr/>
        </p:nvSpPr>
        <p:spPr>
          <a:xfrm>
            <a:off x="7742816" y="1366671"/>
            <a:ext cx="523926" cy="338554"/>
          </a:xfrm>
          <a:prstGeom prst="rect">
            <a:avLst/>
          </a:prstGeom>
          <a:solidFill>
            <a:schemeClr val="bg1"/>
          </a:solidFill>
        </p:spPr>
        <p:txBody>
          <a:bodyPr wrap="none" rtlCol="0">
            <a:spAutoFit/>
          </a:bodyPr>
          <a:lstStyle/>
          <a:p>
            <a:r>
              <a:rPr lang="en-US" altLang="zh-TW" sz="1600" dirty="0" smtClean="0"/>
              <a:t>Play</a:t>
            </a:r>
            <a:endParaRPr lang="zh-TW" altLang="en-US" sz="1600" dirty="0"/>
          </a:p>
        </p:txBody>
      </p:sp>
      <p:sp>
        <p:nvSpPr>
          <p:cNvPr id="33" name="文字方塊 32"/>
          <p:cNvSpPr txBox="1"/>
          <p:nvPr/>
        </p:nvSpPr>
        <p:spPr>
          <a:xfrm>
            <a:off x="1164005" y="4806106"/>
            <a:ext cx="750205" cy="338554"/>
          </a:xfrm>
          <a:prstGeom prst="rect">
            <a:avLst/>
          </a:prstGeom>
          <a:solidFill>
            <a:schemeClr val="bg1"/>
          </a:solidFill>
        </p:spPr>
        <p:txBody>
          <a:bodyPr wrap="none" rtlCol="0">
            <a:spAutoFit/>
          </a:bodyPr>
          <a:lstStyle/>
          <a:p>
            <a:r>
              <a:rPr lang="en-US" altLang="zh-TW" sz="1600" dirty="0" smtClean="0"/>
              <a:t>Month</a:t>
            </a:r>
            <a:endParaRPr lang="zh-TW" altLang="en-US" sz="1600" dirty="0"/>
          </a:p>
        </p:txBody>
      </p:sp>
      <p:sp>
        <p:nvSpPr>
          <p:cNvPr id="34" name="文字方塊 33"/>
          <p:cNvSpPr txBox="1"/>
          <p:nvPr/>
        </p:nvSpPr>
        <p:spPr>
          <a:xfrm>
            <a:off x="4064176" y="4809706"/>
            <a:ext cx="1055417" cy="338554"/>
          </a:xfrm>
          <a:prstGeom prst="rect">
            <a:avLst/>
          </a:prstGeom>
          <a:solidFill>
            <a:schemeClr val="bg1"/>
          </a:solidFill>
        </p:spPr>
        <p:txBody>
          <a:bodyPr wrap="none" rtlCol="0">
            <a:spAutoFit/>
          </a:bodyPr>
          <a:lstStyle/>
          <a:p>
            <a:r>
              <a:rPr lang="en-US" altLang="zh-TW" sz="1600" dirty="0" smtClean="0"/>
              <a:t>Time-zone</a:t>
            </a:r>
            <a:endParaRPr lang="zh-TW" altLang="en-US" sz="1600" dirty="0"/>
          </a:p>
        </p:txBody>
      </p:sp>
      <p:sp>
        <p:nvSpPr>
          <p:cNvPr id="36" name="文字方塊 35"/>
          <p:cNvSpPr txBox="1"/>
          <p:nvPr/>
        </p:nvSpPr>
        <p:spPr>
          <a:xfrm>
            <a:off x="7377800" y="4824878"/>
            <a:ext cx="523926" cy="338554"/>
          </a:xfrm>
          <a:prstGeom prst="rect">
            <a:avLst/>
          </a:prstGeom>
          <a:solidFill>
            <a:schemeClr val="bg1"/>
          </a:solidFill>
        </p:spPr>
        <p:txBody>
          <a:bodyPr wrap="none" rtlCol="0">
            <a:spAutoFit/>
          </a:bodyPr>
          <a:lstStyle/>
          <a:p>
            <a:r>
              <a:rPr lang="en-US" altLang="zh-TW" sz="1600" dirty="0" smtClean="0"/>
              <a:t>Play</a:t>
            </a:r>
            <a:endParaRPr lang="zh-TW" altLang="en-US" sz="1600" dirty="0"/>
          </a:p>
        </p:txBody>
      </p:sp>
      <p:sp>
        <p:nvSpPr>
          <p:cNvPr id="40" name="圓角矩形 39"/>
          <p:cNvSpPr/>
          <p:nvPr/>
        </p:nvSpPr>
        <p:spPr>
          <a:xfrm>
            <a:off x="2966417" y="3249000"/>
            <a:ext cx="360000" cy="360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b="1" dirty="0" smtClean="0"/>
              <a:t>5</a:t>
            </a:r>
            <a:endParaRPr lang="zh-TW" altLang="en-US" b="1" dirty="0"/>
          </a:p>
        </p:txBody>
      </p:sp>
    </p:spTree>
    <p:extLst>
      <p:ext uri="{BB962C8B-B14F-4D97-AF65-F5344CB8AC3E}">
        <p14:creationId xmlns:p14="http://schemas.microsoft.com/office/powerpoint/2010/main" val="1509357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solidFill>
                  <a:srgbClr val="FF0000"/>
                </a:solidFill>
              </a:rPr>
              <a:t>Feature: NONE</a:t>
            </a:r>
            <a:endParaRPr lang="en-US" altLang="zh-TW" sz="1200" dirty="0">
              <a:solidFill>
                <a:srgbClr val="FF0000"/>
              </a:solidFill>
            </a:endParaRPr>
          </a:p>
          <a:p>
            <a:pPr marL="228600" indent="-228600">
              <a:buAutoNum type="arabicPeriod"/>
            </a:pPr>
            <a:r>
              <a:rPr lang="en-US" altLang="zh-TW" sz="1200" dirty="0" smtClean="0"/>
              <a:t>Show all the items in the categories of Connected </a:t>
            </a:r>
            <a:r>
              <a:rPr lang="en-US" altLang="zh-TW" sz="1200" dirty="0"/>
              <a:t>C</a:t>
            </a:r>
            <a:r>
              <a:rPr lang="en-US" altLang="zh-TW" sz="1200" dirty="0" smtClean="0"/>
              <a:t>ameras and Related Apps.</a:t>
            </a:r>
          </a:p>
          <a:p>
            <a:pPr marL="228600" indent="-228600">
              <a:buAutoNum type="arabicPeriod"/>
            </a:pPr>
            <a:r>
              <a:rPr lang="en-US" altLang="zh-TW" sz="1200" dirty="0" smtClean="0"/>
              <a:t>There </a:t>
            </a:r>
            <a:r>
              <a:rPr lang="en-US" altLang="zh-TW" sz="1200" dirty="0"/>
              <a:t>are three kinds of </a:t>
            </a:r>
            <a:r>
              <a:rPr lang="en-US" altLang="zh-TW" sz="1200" dirty="0" smtClean="0"/>
              <a:t>related app’s </a:t>
            </a:r>
            <a:r>
              <a:rPr lang="en-US" altLang="zh-TW" sz="1200" dirty="0"/>
              <a:t>icon type: “Existing app”, “Not Installed”, “Coming Soon</a:t>
            </a:r>
            <a:r>
              <a:rPr lang="en-US" altLang="zh-TW" sz="1200" dirty="0" smtClean="0"/>
              <a:t>”.</a:t>
            </a:r>
            <a:endParaRPr lang="en-US" altLang="zh-TW" sz="1200" dirty="0"/>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95003"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S5.2.1 Connected cameras view / List</a:t>
            </a:r>
            <a:endParaRPr lang="zh-TW" altLang="en-US" b="1" dirty="0">
              <a:solidFill>
                <a:srgbClr val="C00000"/>
              </a:solidFill>
            </a:endParaRPr>
          </a:p>
        </p:txBody>
      </p:sp>
      <p:cxnSp>
        <p:nvCxnSpPr>
          <p:cNvPr id="7" name="直線單箭頭接點 6"/>
          <p:cNvCxnSpPr>
            <a:stCxn id="8" idx="1"/>
          </p:cNvCxnSpPr>
          <p:nvPr/>
        </p:nvCxnSpPr>
        <p:spPr>
          <a:xfrm flipH="1">
            <a:off x="7757162" y="825647"/>
            <a:ext cx="503872"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261034" y="645627"/>
            <a:ext cx="833649" cy="3600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err="1" smtClean="0"/>
              <a:t>mydlink</a:t>
            </a:r>
            <a:r>
              <a:rPr lang="en-US" altLang="zh-TW" sz="1200" dirty="0" smtClean="0"/>
              <a:t> logo</a:t>
            </a:r>
            <a:endParaRPr lang="zh-TW" altLang="en-US" sz="1200" dirty="0"/>
          </a:p>
        </p:txBody>
      </p:sp>
      <p:sp>
        <p:nvSpPr>
          <p:cNvPr id="9" name="圓角矩形 8"/>
          <p:cNvSpPr/>
          <p:nvPr/>
        </p:nvSpPr>
        <p:spPr>
          <a:xfrm>
            <a:off x="56658" y="119675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10" name="直線單箭頭接點 9"/>
          <p:cNvCxnSpPr>
            <a:stCxn id="9" idx="0"/>
          </p:cNvCxnSpPr>
          <p:nvPr/>
        </p:nvCxnSpPr>
        <p:spPr>
          <a:xfrm flipV="1">
            <a:off x="446210" y="908720"/>
            <a:ext cx="597398" cy="2880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718665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spcBef>
                <a:spcPts val="0"/>
              </a:spcBef>
              <a:buFont typeface="Arial" pitchFamily="34" charset="0"/>
              <a:buAutoNum type="arabicPeriod"/>
              <a:defRPr/>
            </a:pPr>
            <a:r>
              <a:rPr lang="en-US" altLang="zh-TW" sz="1200" dirty="0" smtClean="0">
                <a:solidFill>
                  <a:srgbClr val="FF0000"/>
                </a:solidFill>
                <a:cs typeface="Arial" pitchFamily="34" charset="0"/>
              </a:rPr>
              <a:t>Features: the same with camera.</a:t>
            </a:r>
            <a:endParaRPr lang="zh-TW" altLang="en-US" sz="1200" dirty="0">
              <a:solidFill>
                <a:srgbClr val="FF0000"/>
              </a:solidFill>
            </a:endParaRPr>
          </a:p>
        </p:txBody>
      </p:sp>
      <p:pic>
        <p:nvPicPr>
          <p:cNvPr id="3076" name="Picture 4"/>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51336" y="454360"/>
            <a:ext cx="8241327"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S5.2.2 Connected cameras view / Live view </a:t>
            </a:r>
            <a:endParaRPr lang="zh-TW" altLang="en-US" b="1" dirty="0">
              <a:solidFill>
                <a:srgbClr val="C00000"/>
              </a:solidFill>
            </a:endParaRPr>
          </a:p>
        </p:txBody>
      </p:sp>
      <p:sp>
        <p:nvSpPr>
          <p:cNvPr id="5" name="圓角矩形 4"/>
          <p:cNvSpPr/>
          <p:nvPr/>
        </p:nvSpPr>
        <p:spPr>
          <a:xfrm>
            <a:off x="56658" y="1246630"/>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S5.2.1</a:t>
            </a:r>
            <a:endParaRPr lang="zh-TW" altLang="en-US" sz="1200" dirty="0"/>
          </a:p>
        </p:txBody>
      </p:sp>
      <p:cxnSp>
        <p:nvCxnSpPr>
          <p:cNvPr id="6" name="直線單箭頭接點 5"/>
          <p:cNvCxnSpPr>
            <a:stCxn id="5" idx="0"/>
          </p:cNvCxnSpPr>
          <p:nvPr/>
        </p:nvCxnSpPr>
        <p:spPr>
          <a:xfrm flipV="1">
            <a:off x="446210" y="958598"/>
            <a:ext cx="389552" cy="28803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 name="直線單箭頭接點 6"/>
          <p:cNvCxnSpPr>
            <a:stCxn id="8" idx="0"/>
          </p:cNvCxnSpPr>
          <p:nvPr/>
        </p:nvCxnSpPr>
        <p:spPr>
          <a:xfrm flipH="1" flipV="1">
            <a:off x="7884368" y="3356992"/>
            <a:ext cx="673345" cy="64807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028384" y="4005064"/>
            <a:ext cx="1058657" cy="6480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Other connected camera view</a:t>
            </a:r>
            <a:endParaRPr lang="zh-TW" altLang="en-US" sz="1200" dirty="0"/>
          </a:p>
        </p:txBody>
      </p:sp>
    </p:spTree>
    <p:extLst>
      <p:ext uri="{BB962C8B-B14F-4D97-AF65-F5344CB8AC3E}">
        <p14:creationId xmlns:p14="http://schemas.microsoft.com/office/powerpoint/2010/main" val="9221184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solidFill>
                  <a:srgbClr val="FF0000"/>
                </a:solidFill>
                <a:cs typeface="Arial" pitchFamily="34" charset="0"/>
              </a:rPr>
              <a:t>Features: NONE.</a:t>
            </a:r>
          </a:p>
          <a:p>
            <a:pPr marL="228600" indent="-228600">
              <a:buAutoNum type="arabicPeriod"/>
            </a:pPr>
            <a:r>
              <a:rPr lang="en-US" altLang="zh-TW" sz="1200" dirty="0" smtClean="0"/>
              <a:t>Tap the “Related Apps” button will show this page.</a:t>
            </a:r>
          </a:p>
          <a:p>
            <a:pPr marL="228600" lvl="0" indent="-228600">
              <a:buFont typeface="Arial" pitchFamily="34" charset="0"/>
              <a:buAutoNum type="arabicPeriod"/>
            </a:pPr>
            <a:r>
              <a:rPr lang="en-US" altLang="zh-TW" sz="1200" dirty="0" smtClean="0">
                <a:cs typeface="Arial" pitchFamily="34" charset="0"/>
              </a:rPr>
              <a:t>Current main feature’s pictures: Live View </a:t>
            </a:r>
            <a:r>
              <a:rPr lang="en-US" altLang="zh-TW" sz="1200" dirty="0" smtClean="0">
                <a:cs typeface="Arial" pitchFamily="34" charset="0"/>
                <a:sym typeface="Wingdings" pitchFamily="2" charset="2"/>
              </a:rPr>
              <a:t> Playback.</a:t>
            </a:r>
          </a:p>
          <a:p>
            <a:pPr marL="228600" indent="-228600">
              <a:buAutoNum type="arabicPeriod"/>
            </a:pPr>
            <a:r>
              <a:rPr lang="en-US" altLang="zh-TW" sz="1200" dirty="0" smtClean="0"/>
              <a:t>There are three kinds of app’s icon type: Existing app, Not Installed, Coming Soon.</a:t>
            </a:r>
          </a:p>
          <a:p>
            <a:pPr marL="228600" lvl="0" indent="-228600">
              <a:buFont typeface="+mj-lt"/>
              <a:buAutoNum type="arabicPeriod"/>
            </a:pPr>
            <a:r>
              <a:rPr lang="en-US" altLang="zh-TW" sz="1200" dirty="0" smtClean="0">
                <a:cs typeface="Arial" pitchFamily="34" charset="0"/>
                <a:sym typeface="Wingdings" pitchFamily="2" charset="2"/>
              </a:rPr>
              <a:t>Tap one of apps will show the apps’ content page ( the same with S3.5 )</a:t>
            </a:r>
            <a:endParaRPr lang="en-US" altLang="zh-TW" sz="1200" dirty="0">
              <a:cs typeface="Arial" pitchFamily="34" charset="0"/>
            </a:endParaRPr>
          </a:p>
        </p:txBody>
      </p:sp>
      <p:pic>
        <p:nvPicPr>
          <p:cNvPr id="10243"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1114182" y="454360"/>
            <a:ext cx="6940588"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S5.2.3 </a:t>
            </a:r>
            <a:r>
              <a:rPr lang="en-US" altLang="zh-TW" b="1" dirty="0">
                <a:solidFill>
                  <a:schemeClr val="tx1"/>
                </a:solidFill>
              </a:rPr>
              <a:t>Connected cameras view / </a:t>
            </a:r>
            <a:r>
              <a:rPr lang="en-US" altLang="zh-TW" b="1" dirty="0" smtClean="0">
                <a:solidFill>
                  <a:schemeClr val="tx1"/>
                </a:solidFill>
              </a:rPr>
              <a:t>Related Apps</a:t>
            </a:r>
            <a:endParaRPr lang="zh-TW" altLang="en-US" b="1" dirty="0">
              <a:solidFill>
                <a:srgbClr val="C00000"/>
              </a:solidFill>
            </a:endParaRPr>
          </a:p>
        </p:txBody>
      </p:sp>
      <p:cxnSp>
        <p:nvCxnSpPr>
          <p:cNvPr id="7" name="直線單箭頭接點 6"/>
          <p:cNvCxnSpPr/>
          <p:nvPr/>
        </p:nvCxnSpPr>
        <p:spPr>
          <a:xfrm flipH="1">
            <a:off x="7734222" y="1513250"/>
            <a:ext cx="38210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101811" y="1297225"/>
            <a:ext cx="1000379" cy="66272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Main feature’s  picture</a:t>
            </a:r>
            <a:endParaRPr lang="zh-TW" altLang="en-US" sz="1200" dirty="0"/>
          </a:p>
        </p:txBody>
      </p:sp>
      <p:cxnSp>
        <p:nvCxnSpPr>
          <p:cNvPr id="9" name="直線單箭頭接點 8"/>
          <p:cNvCxnSpPr>
            <a:stCxn id="8" idx="1"/>
          </p:cNvCxnSpPr>
          <p:nvPr/>
        </p:nvCxnSpPr>
        <p:spPr>
          <a:xfrm flipH="1">
            <a:off x="7734223" y="1628589"/>
            <a:ext cx="367588" cy="576275"/>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直線單箭頭接點 9"/>
          <p:cNvCxnSpPr>
            <a:stCxn id="8" idx="1"/>
          </p:cNvCxnSpPr>
          <p:nvPr/>
        </p:nvCxnSpPr>
        <p:spPr>
          <a:xfrm flipH="1">
            <a:off x="7734223" y="1628589"/>
            <a:ext cx="367588" cy="136836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直線單箭頭接點 10"/>
          <p:cNvCxnSpPr/>
          <p:nvPr/>
        </p:nvCxnSpPr>
        <p:spPr>
          <a:xfrm flipH="1">
            <a:off x="7740536" y="764704"/>
            <a:ext cx="38210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8108125" y="548680"/>
            <a:ext cx="1000379"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err="1" smtClean="0"/>
              <a:t>mydlink</a:t>
            </a:r>
            <a:r>
              <a:rPr lang="en-US" altLang="zh-TW" sz="1200" dirty="0" smtClean="0"/>
              <a:t> logo</a:t>
            </a:r>
            <a:endParaRPr lang="zh-TW" altLang="en-US" sz="1200" dirty="0"/>
          </a:p>
        </p:txBody>
      </p:sp>
      <p:cxnSp>
        <p:nvCxnSpPr>
          <p:cNvPr id="13" name="直線接點 12"/>
          <p:cNvCxnSpPr/>
          <p:nvPr/>
        </p:nvCxnSpPr>
        <p:spPr>
          <a:xfrm>
            <a:off x="227137" y="4328012"/>
            <a:ext cx="8064896" cy="0"/>
          </a:xfrm>
          <a:prstGeom prst="line">
            <a:avLst/>
          </a:prstGeom>
        </p:spPr>
        <p:style>
          <a:lnRef idx="1">
            <a:schemeClr val="accent2"/>
          </a:lnRef>
          <a:fillRef idx="0">
            <a:schemeClr val="accent2"/>
          </a:fillRef>
          <a:effectRef idx="0">
            <a:schemeClr val="accent2"/>
          </a:effectRef>
          <a:fontRef idx="minor">
            <a:schemeClr val="tx1"/>
          </a:fontRef>
        </p:style>
      </p:cxnSp>
      <p:sp>
        <p:nvSpPr>
          <p:cNvPr id="14" name="圓角矩形 13"/>
          <p:cNvSpPr/>
          <p:nvPr/>
        </p:nvSpPr>
        <p:spPr>
          <a:xfrm>
            <a:off x="8299495" y="4104368"/>
            <a:ext cx="781418" cy="43204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sz="1200" dirty="0" smtClean="0"/>
              <a:t>Screen Line</a:t>
            </a:r>
            <a:endParaRPr lang="zh-TW" altLang="en-US" sz="1200" dirty="0"/>
          </a:p>
        </p:txBody>
      </p:sp>
      <p:sp>
        <p:nvSpPr>
          <p:cNvPr id="6" name="向下箭號 5"/>
          <p:cNvSpPr/>
          <p:nvPr/>
        </p:nvSpPr>
        <p:spPr>
          <a:xfrm flipV="1">
            <a:off x="8044736" y="3933056"/>
            <a:ext cx="135840" cy="84130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5" name="圓角矩形 14"/>
          <p:cNvSpPr/>
          <p:nvPr/>
        </p:nvSpPr>
        <p:spPr>
          <a:xfrm>
            <a:off x="56658" y="65175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16" name="直線單箭頭接點 15"/>
          <p:cNvCxnSpPr>
            <a:stCxn id="15" idx="3"/>
          </p:cNvCxnSpPr>
          <p:nvPr/>
        </p:nvCxnSpPr>
        <p:spPr>
          <a:xfrm>
            <a:off x="835762" y="831772"/>
            <a:ext cx="567886"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673830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6858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dirty="0">
                <a:solidFill>
                  <a:schemeClr val="tx1"/>
                </a:solidFill>
                <a:latin typeface="Arial" pitchFamily="34" charset="0"/>
                <a:cs typeface="Arial" pitchFamily="34" charset="0"/>
              </a:rPr>
              <a:t>S6 Router</a:t>
            </a:r>
          </a:p>
        </p:txBody>
      </p:sp>
    </p:spTree>
    <p:extLst>
      <p:ext uri="{BB962C8B-B14F-4D97-AF65-F5344CB8AC3E}">
        <p14:creationId xmlns:p14="http://schemas.microsoft.com/office/powerpoint/2010/main" val="12161268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文字版面配置區 7"/>
          <p:cNvSpPr txBox="1">
            <a:spLocks/>
          </p:cNvSpPr>
          <p:nvPr/>
        </p:nvSpPr>
        <p:spPr>
          <a:xfrm>
            <a:off x="0" y="4774360"/>
            <a:ext cx="9144000" cy="2083639"/>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spcBef>
                <a:spcPts val="0"/>
              </a:spcBef>
              <a:buFont typeface="Arial" pitchFamily="34" charset="0"/>
              <a:buAutoNum type="arabicPeriod"/>
              <a:defRPr/>
            </a:pPr>
            <a:r>
              <a:rPr lang="en-US" altLang="zh-TW" sz="1200" dirty="0" smtClean="0">
                <a:solidFill>
                  <a:srgbClr val="FF0000"/>
                </a:solidFill>
                <a:cs typeface="Arial" pitchFamily="34" charset="0"/>
              </a:rPr>
              <a:t>Features’ order: Refresh </a:t>
            </a:r>
            <a:r>
              <a:rPr lang="en-US" altLang="zh-TW" sz="1200" dirty="0" smtClean="0">
                <a:solidFill>
                  <a:srgbClr val="FF0000"/>
                </a:solidFill>
                <a:cs typeface="Arial" pitchFamily="34" charset="0"/>
                <a:sym typeface="Wingdings" pitchFamily="2" charset="2"/>
              </a:rPr>
              <a:t> Reboot.</a:t>
            </a:r>
            <a:endParaRPr lang="en-US" altLang="zh-TW" sz="1200" dirty="0" smtClean="0">
              <a:solidFill>
                <a:srgbClr val="FF0000"/>
              </a:solidFill>
              <a:cs typeface="Arial" pitchFamily="34" charset="0"/>
            </a:endParaRPr>
          </a:p>
          <a:p>
            <a:pPr marL="228600" lvl="0" indent="-228600">
              <a:spcBef>
                <a:spcPts val="0"/>
              </a:spcBef>
              <a:buFont typeface="Arial" pitchFamily="34" charset="0"/>
              <a:buAutoNum type="arabicPeriod"/>
              <a:defRPr/>
            </a:pPr>
            <a:r>
              <a:rPr lang="en-US" altLang="zh-TW" sz="1200" dirty="0" smtClean="0">
                <a:cs typeface="Arial" pitchFamily="34" charset="0"/>
              </a:rPr>
              <a:t>Tap “Refresh” button: refresh both values of </a:t>
            </a:r>
            <a:r>
              <a:rPr lang="en-US" altLang="zh-TW" sz="1200" dirty="0">
                <a:cs typeface="Arial" pitchFamily="34" charset="0"/>
              </a:rPr>
              <a:t>Upload and Download </a:t>
            </a:r>
            <a:r>
              <a:rPr lang="en-US" altLang="zh-TW" sz="1200" dirty="0" smtClean="0">
                <a:cs typeface="Arial" pitchFamily="34" charset="0"/>
              </a:rPr>
              <a:t>.</a:t>
            </a:r>
          </a:p>
          <a:p>
            <a:pPr marL="228600" indent="-228600">
              <a:spcBef>
                <a:spcPts val="0"/>
              </a:spcBef>
              <a:buFont typeface="Arial" pitchFamily="34" charset="0"/>
              <a:buAutoNum type="arabicPeriod"/>
              <a:defRPr/>
            </a:pPr>
            <a:r>
              <a:rPr lang="en-US" altLang="zh-TW" sz="1200" dirty="0">
                <a:cs typeface="Arial" pitchFamily="34" charset="0"/>
              </a:rPr>
              <a:t>If Tap </a:t>
            </a:r>
            <a:r>
              <a:rPr lang="en-US" altLang="zh-TW" sz="1200" dirty="0" smtClean="0">
                <a:cs typeface="Arial" pitchFamily="34" charset="0"/>
              </a:rPr>
              <a:t>“Reboot” </a:t>
            </a:r>
            <a:r>
              <a:rPr lang="en-US" altLang="zh-TW" sz="1200" dirty="0">
                <a:cs typeface="Arial" pitchFamily="34" charset="0"/>
              </a:rPr>
              <a:t>without change, show a fly-out in style 1 with [title0], [text0], “Yes” button, “No” button. </a:t>
            </a:r>
          </a:p>
          <a:p>
            <a:pPr marL="228600" indent="-228600">
              <a:spcBef>
                <a:spcPts val="0"/>
              </a:spcBef>
              <a:buFont typeface="Arial" pitchFamily="34" charset="0"/>
              <a:buAutoNum type="arabicPeriod"/>
              <a:defRPr/>
            </a:pPr>
            <a:r>
              <a:rPr lang="en-US" altLang="zh-TW" sz="1200" dirty="0">
                <a:cs typeface="Arial" pitchFamily="34" charset="0"/>
              </a:rPr>
              <a:t>If Tap </a:t>
            </a:r>
            <a:r>
              <a:rPr lang="en-US" altLang="zh-TW" sz="1200" dirty="0" smtClean="0">
                <a:cs typeface="Arial" pitchFamily="34" charset="0"/>
              </a:rPr>
              <a:t>“Reboot” </a:t>
            </a:r>
            <a:r>
              <a:rPr lang="en-US" altLang="zh-TW" sz="1200" dirty="0">
                <a:cs typeface="Arial" pitchFamily="34" charset="0"/>
              </a:rPr>
              <a:t>when anything changed, show a fly-out in style 1 with [title1], [text1], “Yes” button, “No” button. </a:t>
            </a:r>
          </a:p>
          <a:p>
            <a:pPr marL="228600" indent="-228600">
              <a:spcBef>
                <a:spcPts val="0"/>
              </a:spcBef>
              <a:buFont typeface="Arial" pitchFamily="34" charset="0"/>
              <a:buAutoNum type="arabicPeriod"/>
              <a:defRPr/>
            </a:pPr>
            <a:r>
              <a:rPr lang="en-US" altLang="zh-TW" sz="1200" dirty="0">
                <a:cs typeface="Arial" pitchFamily="34" charset="0"/>
              </a:rPr>
              <a:t>If Tap </a:t>
            </a:r>
            <a:r>
              <a:rPr lang="en-US" altLang="zh-TW" sz="1200" dirty="0" smtClean="0">
                <a:cs typeface="Arial" pitchFamily="34" charset="0"/>
              </a:rPr>
              <a:t>“Reboot” </a:t>
            </a:r>
            <a:r>
              <a:rPr lang="en-US" altLang="zh-TW" sz="1200" dirty="0">
                <a:cs typeface="Arial" pitchFamily="34" charset="0"/>
              </a:rPr>
              <a:t>with Suspect list, show a fly-out in style 1 with [title2], [text2], “Yes” button, “No” button.</a:t>
            </a:r>
          </a:p>
          <a:p>
            <a:pPr marL="228600" indent="-228600">
              <a:spcBef>
                <a:spcPts val="0"/>
              </a:spcBef>
              <a:buFont typeface="Arial" pitchFamily="34" charset="0"/>
              <a:buAutoNum type="arabicPeriod"/>
              <a:defRPr/>
            </a:pPr>
            <a:r>
              <a:rPr lang="en-US" altLang="zh-TW" sz="1200" dirty="0">
                <a:cs typeface="Arial" pitchFamily="34" charset="0"/>
              </a:rPr>
              <a:t>If Tap </a:t>
            </a:r>
            <a:r>
              <a:rPr lang="en-US" altLang="zh-TW" sz="1200" dirty="0" smtClean="0">
                <a:cs typeface="Arial" pitchFamily="34" charset="0"/>
              </a:rPr>
              <a:t>“Reboot" </a:t>
            </a:r>
            <a:r>
              <a:rPr lang="en-US" altLang="zh-TW" sz="1200" dirty="0">
                <a:cs typeface="Arial" pitchFamily="34" charset="0"/>
              </a:rPr>
              <a:t>with </a:t>
            </a:r>
            <a:r>
              <a:rPr lang="en-US" altLang="zh-TW" sz="1200" dirty="0" smtClean="0">
                <a:cs typeface="Arial" pitchFamily="34" charset="0"/>
              </a:rPr>
              <a:t>settings and Connection List/Suspect List changed</a:t>
            </a:r>
            <a:r>
              <a:rPr lang="en-US" altLang="zh-TW" sz="1200" dirty="0">
                <a:cs typeface="Arial" pitchFamily="34" charset="0"/>
              </a:rPr>
              <a:t>, show a fly-out in style 1 with [title3], [text3], “Yes” </a:t>
            </a:r>
            <a:r>
              <a:rPr lang="en-US" altLang="zh-TW" sz="1200" dirty="0" smtClean="0">
                <a:cs typeface="Arial" pitchFamily="34" charset="0"/>
              </a:rPr>
              <a:t>and “No</a:t>
            </a:r>
            <a:r>
              <a:rPr lang="en-US" altLang="zh-TW" sz="1200" dirty="0">
                <a:cs typeface="Arial" pitchFamily="34" charset="0"/>
              </a:rPr>
              <a:t>” </a:t>
            </a:r>
            <a:r>
              <a:rPr lang="en-US" altLang="zh-TW" sz="1200" dirty="0" smtClean="0">
                <a:cs typeface="Arial" pitchFamily="34" charset="0"/>
              </a:rPr>
              <a:t>buttons.</a:t>
            </a:r>
            <a:endParaRPr lang="en-US" altLang="zh-TW" sz="1200" dirty="0">
              <a:cs typeface="Arial" pitchFamily="34" charset="0"/>
            </a:endParaRPr>
          </a:p>
          <a:p>
            <a:pPr marL="228600" indent="-228600">
              <a:spcBef>
                <a:spcPts val="0"/>
              </a:spcBef>
              <a:buFont typeface="Arial" pitchFamily="34" charset="0"/>
              <a:buAutoNum type="arabicPeriod"/>
              <a:defRPr/>
            </a:pPr>
            <a:r>
              <a:rPr lang="en-US" altLang="zh-TW" sz="1200" dirty="0">
                <a:cs typeface="Arial" pitchFamily="34" charset="0"/>
              </a:rPr>
              <a:t>If Tap </a:t>
            </a:r>
            <a:r>
              <a:rPr lang="en-US" altLang="zh-TW" sz="1200" dirty="0" smtClean="0">
                <a:cs typeface="Arial" pitchFamily="34" charset="0"/>
              </a:rPr>
              <a:t>“Back” with </a:t>
            </a:r>
            <a:r>
              <a:rPr lang="en-US" altLang="zh-TW" sz="1200" dirty="0">
                <a:cs typeface="Arial" pitchFamily="34" charset="0"/>
              </a:rPr>
              <a:t>changing settings, show a fly-out in style 1 with [title4], [text4], “Yes” button, “No” button.</a:t>
            </a:r>
          </a:p>
          <a:p>
            <a:pPr marL="228600" indent="-228600">
              <a:spcBef>
                <a:spcPts val="0"/>
              </a:spcBef>
              <a:buFont typeface="Arial" pitchFamily="34" charset="0"/>
              <a:buAutoNum type="arabicPeriod"/>
              <a:defRPr/>
            </a:pPr>
            <a:r>
              <a:rPr lang="en-US" altLang="zh-TW" sz="1200" dirty="0">
                <a:cs typeface="Arial" pitchFamily="34" charset="0"/>
              </a:rPr>
              <a:t>The detail of No. </a:t>
            </a:r>
            <a:r>
              <a:rPr lang="en-US" altLang="zh-TW" sz="1200" dirty="0" smtClean="0">
                <a:cs typeface="Arial" pitchFamily="34" charset="0"/>
              </a:rPr>
              <a:t>3-7 </a:t>
            </a:r>
            <a:r>
              <a:rPr lang="en-US" altLang="zh-TW" sz="1200" dirty="0">
                <a:cs typeface="Arial" pitchFamily="34" charset="0"/>
              </a:rPr>
              <a:t>see S6.1.2.</a:t>
            </a:r>
          </a:p>
          <a:p>
            <a:pPr marL="228600" lvl="0" indent="-228600">
              <a:spcBef>
                <a:spcPts val="0"/>
              </a:spcBef>
              <a:buFont typeface="Arial" pitchFamily="34" charset="0"/>
              <a:buAutoNum type="arabicPeriod"/>
              <a:defRPr/>
            </a:pPr>
            <a:r>
              <a:rPr lang="en-US" altLang="zh-TW" sz="1200" dirty="0" smtClean="0">
                <a:cs typeface="Arial" pitchFamily="34" charset="0"/>
              </a:rPr>
              <a:t>Connection devices: (1) Unblock (2) Block. User could block or unblock it with switcher and then system will auto save it.</a:t>
            </a:r>
          </a:p>
          <a:p>
            <a:pPr marL="228600" indent="-228600">
              <a:spcBef>
                <a:spcPts val="0"/>
              </a:spcBef>
              <a:buFont typeface="Arial" pitchFamily="34" charset="0"/>
              <a:buAutoNum type="arabicPeriod"/>
              <a:defRPr/>
            </a:pPr>
            <a:r>
              <a:rPr lang="en-US" altLang="zh-TW" sz="1200" dirty="0"/>
              <a:t>There are three kinds of app’s icon type: Existing app, Not Installed, Coming Soon.</a:t>
            </a:r>
          </a:p>
          <a:p>
            <a:pPr marL="228600" indent="-228600">
              <a:spcBef>
                <a:spcPts val="0"/>
              </a:spcBef>
              <a:buFont typeface="Arial" pitchFamily="34" charset="0"/>
              <a:buAutoNum type="arabicPeriod"/>
              <a:defRPr/>
            </a:pPr>
            <a:r>
              <a:rPr lang="en-US" altLang="zh-TW" sz="1200" dirty="0" smtClean="0">
                <a:cs typeface="Arial" pitchFamily="34" charset="0"/>
              </a:rPr>
              <a:t>Show </a:t>
            </a:r>
            <a:r>
              <a:rPr lang="en-US" altLang="zh-TW" sz="1200" dirty="0">
                <a:cs typeface="Arial" pitchFamily="34" charset="0"/>
              </a:rPr>
              <a:t>the text ”No Device” in the </a:t>
            </a:r>
            <a:r>
              <a:rPr lang="en-US" altLang="zh-TW" sz="1200" dirty="0" smtClean="0">
                <a:cs typeface="Arial" pitchFamily="34" charset="0"/>
              </a:rPr>
              <a:t>list </a:t>
            </a:r>
            <a:r>
              <a:rPr lang="en-US" altLang="zh-TW" sz="1200" dirty="0">
                <a:cs typeface="Arial" pitchFamily="34" charset="0"/>
              </a:rPr>
              <a:t>of connection/ suspected/ </a:t>
            </a:r>
            <a:r>
              <a:rPr lang="en-US" altLang="zh-TW" sz="1200" dirty="0" smtClean="0">
                <a:cs typeface="Arial" pitchFamily="34" charset="0"/>
              </a:rPr>
              <a:t>related apps; Show all the devices or Apps in each list.</a:t>
            </a:r>
          </a:p>
        </p:txBody>
      </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8" y="454360"/>
            <a:ext cx="7681983"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S6.1.1 Router View / non-dual band router</a:t>
            </a:r>
            <a:endParaRPr lang="zh-TW" altLang="en-US" b="1" dirty="0">
              <a:solidFill>
                <a:srgbClr val="C00000"/>
              </a:solidFill>
            </a:endParaRPr>
          </a:p>
        </p:txBody>
      </p:sp>
      <p:sp>
        <p:nvSpPr>
          <p:cNvPr id="5" name="圓角矩形 4"/>
          <p:cNvSpPr/>
          <p:nvPr/>
        </p:nvSpPr>
        <p:spPr>
          <a:xfrm>
            <a:off x="56658" y="119675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6" name="直線單箭頭接點 5"/>
          <p:cNvCxnSpPr>
            <a:stCxn id="5" idx="0"/>
          </p:cNvCxnSpPr>
          <p:nvPr/>
        </p:nvCxnSpPr>
        <p:spPr>
          <a:xfrm flipV="1">
            <a:off x="446210" y="836712"/>
            <a:ext cx="597398" cy="3600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20525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S6.1.2 Router View / dual band router</a:t>
            </a:r>
            <a:endParaRPr lang="zh-TW" altLang="en-US" b="1" dirty="0">
              <a:solidFill>
                <a:srgbClr val="C00000"/>
              </a:solidFill>
            </a:endParaRPr>
          </a:p>
        </p:txBody>
      </p:sp>
      <p:sp>
        <p:nvSpPr>
          <p:cNvPr id="6" name="文字版面配置區 7"/>
          <p:cNvSpPr txBox="1">
            <a:spLocks/>
          </p:cNvSpPr>
          <p:nvPr/>
        </p:nvSpPr>
        <p:spPr>
          <a:xfrm>
            <a:off x="0" y="4774360"/>
            <a:ext cx="9144000" cy="2083639"/>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spcBef>
                <a:spcPts val="0"/>
              </a:spcBef>
              <a:buFont typeface="Arial" pitchFamily="34" charset="0"/>
              <a:buAutoNum type="arabicPeriod"/>
              <a:defRPr/>
            </a:pPr>
            <a:r>
              <a:rPr lang="en-US" altLang="zh-TW" sz="1200" dirty="0" smtClean="0">
                <a:cs typeface="Arial" pitchFamily="34" charset="0"/>
              </a:rPr>
              <a:t>The same with S6.1.1</a:t>
            </a:r>
            <a:endParaRPr lang="en-US" altLang="zh-TW" sz="1200" strike="sngStrike" dirty="0">
              <a:cs typeface="Arial" pitchFamily="34" charset="0"/>
            </a:endParaRPr>
          </a:p>
          <a:p>
            <a:pPr marL="228600" lvl="0" indent="-228600">
              <a:spcBef>
                <a:spcPts val="0"/>
              </a:spcBef>
              <a:buFont typeface="Arial" pitchFamily="34" charset="0"/>
              <a:buAutoNum type="arabicPeriod"/>
              <a:defRPr/>
            </a:pPr>
            <a:endParaRPr lang="en-US" altLang="zh-TW" sz="1200" dirty="0" smtClean="0">
              <a:cs typeface="Arial" pitchFamily="34" charset="0"/>
            </a:endParaRPr>
          </a:p>
        </p:txBody>
      </p:sp>
      <p:sp>
        <p:nvSpPr>
          <p:cNvPr id="7" name="內容版面配置區 2"/>
          <p:cNvSpPr txBox="1">
            <a:spLocks/>
          </p:cNvSpPr>
          <p:nvPr/>
        </p:nvSpPr>
        <p:spPr>
          <a:xfrm>
            <a:off x="-4432" y="5013177"/>
            <a:ext cx="9144000" cy="1872208"/>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dirty="0"/>
              <a:t>[</a:t>
            </a:r>
            <a:r>
              <a:rPr lang="en-US" altLang="zh-TW" sz="1200" dirty="0" smtClean="0"/>
              <a:t>title0]: </a:t>
            </a:r>
            <a:r>
              <a:rPr lang="en-US" altLang="zh-TW" sz="1200" dirty="0"/>
              <a:t>“Reminding”[text0]:“It will take 80 seconds to reboot the router. Do you want to continue?“(</a:t>
            </a:r>
            <a:r>
              <a:rPr lang="en-US" altLang="zh-TW" sz="1200" dirty="0">
                <a:sym typeface="Wingdings" pitchFamily="2" charset="2"/>
              </a:rPr>
              <a:t>Ask PP</a:t>
            </a:r>
            <a:r>
              <a:rPr lang="en-US" altLang="zh-TW" sz="1200" dirty="0" smtClean="0"/>
              <a:t> </a:t>
            </a:r>
            <a:r>
              <a:rPr lang="en-US" altLang="zh-TW" sz="1200" dirty="0"/>
              <a:t>Provide )</a:t>
            </a:r>
          </a:p>
          <a:p>
            <a:pPr marL="0" indent="0">
              <a:buNone/>
            </a:pPr>
            <a:r>
              <a:rPr lang="en-US" altLang="zh-TW" sz="1200" dirty="0" smtClean="0"/>
              <a:t>[title1</a:t>
            </a:r>
            <a:r>
              <a:rPr lang="en-US" altLang="zh-TW" sz="1200" dirty="0"/>
              <a:t>]: “Reminding</a:t>
            </a:r>
            <a:r>
              <a:rPr lang="en-US" altLang="zh-TW" sz="1200" dirty="0" smtClean="0"/>
              <a:t>”[text1]:“Your setting </a:t>
            </a:r>
            <a:r>
              <a:rPr lang="en-US" altLang="zh-TW" sz="1200" dirty="0"/>
              <a:t>changes have not applied yet and will be </a:t>
            </a:r>
            <a:r>
              <a:rPr lang="en-US" altLang="zh-TW" sz="1200" dirty="0" smtClean="0"/>
              <a:t>cleared. It </a:t>
            </a:r>
            <a:r>
              <a:rPr lang="en-US" altLang="zh-TW" sz="1200" dirty="0"/>
              <a:t>will take 60 seconds to reboot the router. Do you want to continue?“(</a:t>
            </a:r>
            <a:r>
              <a:rPr lang="en-US" altLang="zh-TW" sz="1200" dirty="0">
                <a:sym typeface="Wingdings" pitchFamily="2" charset="2"/>
              </a:rPr>
              <a:t>Ask PP</a:t>
            </a:r>
            <a:r>
              <a:rPr lang="en-US" altLang="zh-TW" sz="1200" dirty="0" smtClean="0"/>
              <a:t> </a:t>
            </a:r>
            <a:r>
              <a:rPr lang="en-US" altLang="zh-TW" sz="1200" dirty="0"/>
              <a:t>Provide </a:t>
            </a:r>
            <a:r>
              <a:rPr lang="en-US" altLang="zh-TW" sz="1200" dirty="0" smtClean="0"/>
              <a:t>)</a:t>
            </a:r>
          </a:p>
          <a:p>
            <a:pPr marL="0" indent="0">
              <a:buNone/>
            </a:pPr>
            <a:r>
              <a:rPr lang="en-US" altLang="zh-TW" sz="1200" dirty="0"/>
              <a:t>[</a:t>
            </a:r>
            <a:r>
              <a:rPr lang="en-US" altLang="zh-TW" sz="1200" dirty="0" smtClean="0"/>
              <a:t>title2]: </a:t>
            </a:r>
            <a:r>
              <a:rPr lang="en-US" altLang="zh-TW" sz="1200" dirty="0"/>
              <a:t>“Reminding”[</a:t>
            </a:r>
            <a:r>
              <a:rPr lang="en-US" altLang="zh-TW" sz="1200" dirty="0" smtClean="0"/>
              <a:t>text2]:“</a:t>
            </a:r>
            <a:r>
              <a:rPr lang="en-US" altLang="zh-TW" sz="1200" dirty="0"/>
              <a:t>The suspect list will be cleared. It will take 60 seconds to </a:t>
            </a:r>
            <a:r>
              <a:rPr lang="en-US" altLang="zh-TW" sz="1200" dirty="0" smtClean="0"/>
              <a:t>reboot the </a:t>
            </a:r>
            <a:r>
              <a:rPr lang="en-US" altLang="zh-TW" sz="1200" dirty="0"/>
              <a:t>router.  Do you want to continue?“(</a:t>
            </a:r>
            <a:r>
              <a:rPr lang="en-US" altLang="zh-TW" sz="1200" dirty="0">
                <a:sym typeface="Wingdings" pitchFamily="2" charset="2"/>
              </a:rPr>
              <a:t>Ask PP </a:t>
            </a:r>
            <a:r>
              <a:rPr lang="en-US" altLang="zh-TW" sz="1200" dirty="0" smtClean="0"/>
              <a:t>Provide )</a:t>
            </a:r>
          </a:p>
          <a:p>
            <a:pPr marL="0" indent="0">
              <a:buNone/>
            </a:pPr>
            <a:r>
              <a:rPr lang="en-US" altLang="zh-TW" sz="1200" dirty="0"/>
              <a:t>[</a:t>
            </a:r>
            <a:r>
              <a:rPr lang="en-US" altLang="zh-TW" sz="1200" dirty="0" smtClean="0"/>
              <a:t>title3]: </a:t>
            </a:r>
            <a:r>
              <a:rPr lang="en-US" altLang="zh-TW" sz="1200" dirty="0"/>
              <a:t>“Reminding”[text3]:“Your setting changes have not applied yet and will be cleared. </a:t>
            </a:r>
            <a:r>
              <a:rPr lang="en-US" altLang="zh-TW" sz="1200" dirty="0" smtClean="0"/>
              <a:t>The </a:t>
            </a:r>
            <a:r>
              <a:rPr lang="en-US" altLang="zh-TW" sz="1200" dirty="0"/>
              <a:t>suspect list will be cleared. It will take 60 seconds to reboot </a:t>
            </a:r>
            <a:r>
              <a:rPr lang="en-US" altLang="zh-TW" sz="1200" dirty="0" smtClean="0"/>
              <a:t> the router. Do </a:t>
            </a:r>
            <a:r>
              <a:rPr lang="en-US" altLang="zh-TW" sz="1200" dirty="0"/>
              <a:t>you want to continue?“(</a:t>
            </a:r>
            <a:r>
              <a:rPr lang="en-US" altLang="zh-TW" sz="1200" dirty="0">
                <a:sym typeface="Wingdings" pitchFamily="2" charset="2"/>
              </a:rPr>
              <a:t>Ask PP </a:t>
            </a:r>
            <a:r>
              <a:rPr lang="en-US" altLang="zh-TW" sz="1200" dirty="0" smtClean="0"/>
              <a:t>Provide </a:t>
            </a:r>
            <a:r>
              <a:rPr lang="en-US" altLang="zh-TW" sz="1200" dirty="0"/>
              <a:t>)</a:t>
            </a:r>
          </a:p>
          <a:p>
            <a:pPr marL="0" indent="0">
              <a:buNone/>
            </a:pPr>
            <a:r>
              <a:rPr lang="en-US" altLang="zh-TW" sz="1200" dirty="0" smtClean="0"/>
              <a:t>[title4]: </a:t>
            </a:r>
            <a:r>
              <a:rPr lang="en-US" altLang="zh-TW" sz="1200" dirty="0"/>
              <a:t>“Reminding”[text4]:“Your setting changes have not applied yet and will be cleared. </a:t>
            </a:r>
            <a:r>
              <a:rPr lang="en-US" altLang="zh-TW" sz="1200" dirty="0" smtClean="0"/>
              <a:t>Do </a:t>
            </a:r>
            <a:r>
              <a:rPr lang="en-US" altLang="zh-TW" sz="1200" dirty="0"/>
              <a:t>you want to continue?“(</a:t>
            </a:r>
            <a:r>
              <a:rPr lang="en-US" altLang="zh-TW" sz="1200" dirty="0">
                <a:sym typeface="Wingdings" pitchFamily="2" charset="2"/>
              </a:rPr>
              <a:t>Ask </a:t>
            </a:r>
            <a:r>
              <a:rPr lang="en-US" altLang="zh-TW" sz="1200" dirty="0" smtClean="0">
                <a:sym typeface="Wingdings" pitchFamily="2" charset="2"/>
              </a:rPr>
              <a:t>PP</a:t>
            </a:r>
            <a:r>
              <a:rPr lang="en-US" altLang="zh-TW" sz="1200" dirty="0" smtClean="0"/>
              <a:t> </a:t>
            </a:r>
            <a:r>
              <a:rPr lang="en-US" altLang="zh-TW" sz="1200" dirty="0"/>
              <a:t>Provide )</a:t>
            </a:r>
          </a:p>
          <a:p>
            <a:pPr marL="0" indent="0">
              <a:buNone/>
            </a:pPr>
            <a:endParaRPr lang="en-US" altLang="zh-TW" sz="1200" dirty="0"/>
          </a:p>
        </p:txBody>
      </p:sp>
      <p:sp>
        <p:nvSpPr>
          <p:cNvPr id="12" name="圓角矩形 11"/>
          <p:cNvSpPr/>
          <p:nvPr/>
        </p:nvSpPr>
        <p:spPr>
          <a:xfrm>
            <a:off x="56658" y="119675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200" dirty="0" smtClean="0"/>
              <a:t>S3.2</a:t>
            </a:r>
            <a:endParaRPr lang="zh-TW" altLang="en-US" sz="1200" dirty="0"/>
          </a:p>
        </p:txBody>
      </p:sp>
      <p:cxnSp>
        <p:nvCxnSpPr>
          <p:cNvPr id="13" name="直線單箭頭接點 12"/>
          <p:cNvCxnSpPr>
            <a:stCxn id="12" idx="0"/>
          </p:cNvCxnSpPr>
          <p:nvPr/>
        </p:nvCxnSpPr>
        <p:spPr>
          <a:xfrm flipV="1">
            <a:off x="446210" y="836712"/>
            <a:ext cx="597398" cy="3600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73558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mj-lt"/>
              <a:buAutoNum type="arabicPeriod"/>
            </a:pPr>
            <a:r>
              <a:rPr lang="en-US" altLang="zh-TW" sz="1200" dirty="0" smtClean="0">
                <a:solidFill>
                  <a:srgbClr val="FF0000"/>
                </a:solidFill>
                <a:cs typeface="Arial" pitchFamily="34" charset="0"/>
              </a:rPr>
              <a:t>Feature: NONE</a:t>
            </a:r>
            <a:r>
              <a:rPr lang="en-US" altLang="zh-TW" sz="1200" dirty="0" smtClean="0">
                <a:solidFill>
                  <a:srgbClr val="FF0000"/>
                </a:solidFill>
                <a:cs typeface="Arial" pitchFamily="34" charset="0"/>
                <a:sym typeface="Wingdings" pitchFamily="2" charset="2"/>
              </a:rPr>
              <a:t>.</a:t>
            </a:r>
            <a:endParaRPr lang="en-US" altLang="zh-TW" sz="1200" dirty="0">
              <a:solidFill>
                <a:srgbClr val="FF0000"/>
              </a:solidFill>
              <a:cs typeface="Arial" pitchFamily="34" charset="0"/>
            </a:endParaRPr>
          </a:p>
          <a:p>
            <a:pPr marL="228600" indent="-228600">
              <a:buFont typeface="+mj-lt"/>
              <a:buAutoNum type="arabicPeriod" startAt="2"/>
            </a:pPr>
            <a:r>
              <a:rPr lang="en-US" altLang="zh-TW" sz="1200" dirty="0" smtClean="0">
                <a:cs typeface="Arial" pitchFamily="34" charset="0"/>
              </a:rPr>
              <a:t>User could use the switcher to block/ unblock  this device. </a:t>
            </a:r>
          </a:p>
          <a:p>
            <a:pPr marL="228600" lvl="0" indent="-228600">
              <a:buFont typeface="+mj-lt"/>
              <a:buAutoNum type="arabicPeriod" startAt="2"/>
            </a:pPr>
            <a:endParaRPr lang="en-US" altLang="zh-TW" sz="1200" dirty="0">
              <a:cs typeface="Arial" pitchFamily="34" charset="0"/>
            </a:endParaRPr>
          </a:p>
        </p:txBody>
      </p:sp>
      <p:pic>
        <p:nvPicPr>
          <p:cNvPr id="9218"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6" y="454360"/>
            <a:ext cx="7681988"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S6.1.3 </a:t>
            </a:r>
            <a:r>
              <a:rPr lang="en-US" altLang="zh-TW" b="1" dirty="0">
                <a:solidFill>
                  <a:schemeClr val="tx1"/>
                </a:solidFill>
              </a:rPr>
              <a:t>Router View / Tap device in the connected device</a:t>
            </a:r>
            <a:endParaRPr lang="zh-TW" altLang="en-US" b="1" dirty="0">
              <a:solidFill>
                <a:srgbClr val="C00000"/>
              </a:solidFill>
            </a:endParaRPr>
          </a:p>
        </p:txBody>
      </p:sp>
      <p:sp>
        <p:nvSpPr>
          <p:cNvPr id="5" name="圓角矩形 4"/>
          <p:cNvSpPr/>
          <p:nvPr/>
        </p:nvSpPr>
        <p:spPr>
          <a:xfrm>
            <a:off x="56658" y="1251344"/>
            <a:ext cx="779104"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S6.1.1/ S6.1.2</a:t>
            </a:r>
            <a:endParaRPr lang="zh-TW" altLang="en-US" sz="1400" dirty="0"/>
          </a:p>
        </p:txBody>
      </p:sp>
      <p:cxnSp>
        <p:nvCxnSpPr>
          <p:cNvPr id="6" name="直線單箭頭接點 5"/>
          <p:cNvCxnSpPr>
            <a:stCxn id="5" idx="0"/>
          </p:cNvCxnSpPr>
          <p:nvPr/>
        </p:nvCxnSpPr>
        <p:spPr>
          <a:xfrm flipV="1">
            <a:off x="446210" y="891304"/>
            <a:ext cx="597398" cy="36004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108308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lvl="0"/>
            <a:endParaRPr lang="en-US" altLang="zh-TW" sz="1200" dirty="0" smtClean="0">
              <a:solidFill>
                <a:schemeClr val="accent2"/>
              </a:solidFill>
            </a:endParaRPr>
          </a:p>
        </p:txBody>
      </p:sp>
      <p:pic>
        <p:nvPicPr>
          <p:cNvPr id="10243"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S6.2.1 Router Settings /  For non-dual band router</a:t>
            </a:r>
            <a:endParaRPr lang="zh-TW" altLang="en-US" b="1" dirty="0">
              <a:solidFill>
                <a:srgbClr val="C00000"/>
              </a:solidFill>
            </a:endParaRPr>
          </a:p>
        </p:txBody>
      </p:sp>
      <p:sp>
        <p:nvSpPr>
          <p:cNvPr id="5" name="圓角矩形 4"/>
          <p:cNvSpPr/>
          <p:nvPr/>
        </p:nvSpPr>
        <p:spPr>
          <a:xfrm>
            <a:off x="8350789" y="105273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S6.2.3</a:t>
            </a:r>
            <a:endParaRPr lang="zh-TW" altLang="en-US" sz="1400" dirty="0"/>
          </a:p>
        </p:txBody>
      </p:sp>
      <p:cxnSp>
        <p:nvCxnSpPr>
          <p:cNvPr id="6" name="直線單箭頭接點 5"/>
          <p:cNvCxnSpPr>
            <a:stCxn id="5" idx="1"/>
          </p:cNvCxnSpPr>
          <p:nvPr/>
        </p:nvCxnSpPr>
        <p:spPr>
          <a:xfrm flipH="1">
            <a:off x="6660232" y="1232756"/>
            <a:ext cx="1690557"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350789" y="148478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a:t>
            </a:r>
            <a:endParaRPr lang="zh-TW" altLang="en-US" sz="1400" dirty="0"/>
          </a:p>
        </p:txBody>
      </p:sp>
      <p:cxnSp>
        <p:nvCxnSpPr>
          <p:cNvPr id="10" name="直線單箭頭接點 9"/>
          <p:cNvCxnSpPr>
            <a:stCxn id="9" idx="1"/>
          </p:cNvCxnSpPr>
          <p:nvPr/>
        </p:nvCxnSpPr>
        <p:spPr>
          <a:xfrm flipH="1">
            <a:off x="6804248" y="1664804"/>
            <a:ext cx="1546541"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1" name="圓角矩形 10"/>
          <p:cNvSpPr/>
          <p:nvPr/>
        </p:nvSpPr>
        <p:spPr>
          <a:xfrm>
            <a:off x="8350789" y="191683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S6.2.5</a:t>
            </a:r>
            <a:endParaRPr lang="zh-TW" altLang="en-US" sz="1400" dirty="0"/>
          </a:p>
        </p:txBody>
      </p:sp>
      <p:cxnSp>
        <p:nvCxnSpPr>
          <p:cNvPr id="12" name="直線單箭頭接點 11"/>
          <p:cNvCxnSpPr>
            <a:stCxn id="11" idx="1"/>
          </p:cNvCxnSpPr>
          <p:nvPr/>
        </p:nvCxnSpPr>
        <p:spPr>
          <a:xfrm flipH="1">
            <a:off x="6948264" y="2096852"/>
            <a:ext cx="1402525"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文字方塊 12"/>
          <p:cNvSpPr txBox="1"/>
          <p:nvPr/>
        </p:nvSpPr>
        <p:spPr>
          <a:xfrm>
            <a:off x="-15988" y="4758278"/>
            <a:ext cx="9159988" cy="1754326"/>
          </a:xfrm>
          <a:prstGeom prst="rect">
            <a:avLst/>
          </a:prstGeom>
          <a:noFill/>
        </p:spPr>
        <p:txBody>
          <a:bodyPr wrap="square" rtlCol="0">
            <a:spAutoFit/>
          </a:bodyPr>
          <a:lstStyle/>
          <a:p>
            <a:pPr marL="228600" indent="-228600">
              <a:buAutoNum type="arabicPeriod"/>
            </a:pPr>
            <a:r>
              <a:rPr lang="en-US" altLang="zh-TW" sz="1200" u="sng" dirty="0" smtClean="0">
                <a:cs typeface="Arial" pitchFamily="34" charset="0"/>
              </a:rPr>
              <a:t>“Submit” button:</a:t>
            </a:r>
          </a:p>
          <a:p>
            <a:pPr marL="228600" indent="-228600">
              <a:buAutoNum type="arabicParenBoth"/>
            </a:pPr>
            <a:r>
              <a:rPr lang="en-US" altLang="zh-TW" sz="1200" dirty="0" smtClean="0">
                <a:cs typeface="Arial" pitchFamily="34" charset="0"/>
              </a:rPr>
              <a:t>Default: hide.</a:t>
            </a:r>
          </a:p>
          <a:p>
            <a:pPr marL="228600" indent="-228600">
              <a:buAutoNum type="arabicParenBoth"/>
            </a:pPr>
            <a:r>
              <a:rPr lang="en-US" altLang="zh-TW" sz="1200" dirty="0" smtClean="0">
                <a:cs typeface="Arial" pitchFamily="34" charset="0"/>
              </a:rPr>
              <a:t>Show: when any setting has been </a:t>
            </a:r>
            <a:r>
              <a:rPr lang="en-US" altLang="zh-TW" sz="1200" dirty="0">
                <a:cs typeface="Arial" pitchFamily="34" charset="0"/>
              </a:rPr>
              <a:t>changed. Push “Submit” button: saving change in the setting and close the fly-out.</a:t>
            </a:r>
            <a:endParaRPr lang="en-US" altLang="zh-TW" sz="1200" dirty="0" smtClean="0">
              <a:cs typeface="Arial" pitchFamily="34" charset="0"/>
            </a:endParaRPr>
          </a:p>
          <a:p>
            <a:pPr marL="228600" indent="-228600">
              <a:buFont typeface="+mj-lt"/>
              <a:buAutoNum type="arabicPeriod" startAt="2"/>
            </a:pPr>
            <a:r>
              <a:rPr lang="en-US" altLang="zh-TW" sz="1200" u="sng" dirty="0" smtClean="0">
                <a:cs typeface="Arial" pitchFamily="34" charset="0"/>
              </a:rPr>
              <a:t>If tap outside the fly-out:</a:t>
            </a:r>
          </a:p>
          <a:p>
            <a:pPr marL="228600" indent="-228600">
              <a:buAutoNum type="arabicParenBoth"/>
            </a:pPr>
            <a:r>
              <a:rPr lang="en-US" altLang="zh-TW" sz="1200" dirty="0" smtClean="0">
                <a:cs typeface="Arial" pitchFamily="34" charset="0"/>
              </a:rPr>
              <a:t>Without change, close the fly-out without saving changes.</a:t>
            </a:r>
          </a:p>
          <a:p>
            <a:pPr marL="228600" indent="-228600">
              <a:buAutoNum type="arabicParenBoth"/>
            </a:pPr>
            <a:r>
              <a:rPr lang="en-US" altLang="zh-TW" sz="1200" dirty="0" smtClean="0">
                <a:cs typeface="Arial" pitchFamily="34" charset="0"/>
              </a:rPr>
              <a:t>With change, show a notice fly-out.</a:t>
            </a:r>
          </a:p>
          <a:p>
            <a:pPr marL="228600" indent="-228600">
              <a:buFont typeface="+mj-lt"/>
              <a:buAutoNum type="arabicPeriod" startAt="3"/>
            </a:pPr>
            <a:r>
              <a:rPr lang="en-US" altLang="zh-TW" sz="1200" u="sng" dirty="0" smtClean="0">
                <a:cs typeface="Arial" pitchFamily="34" charset="0"/>
              </a:rPr>
              <a:t>Notice fly-out:</a:t>
            </a:r>
          </a:p>
          <a:p>
            <a:pPr marL="228600" indent="-228600">
              <a:buAutoNum type="arabicParenBoth"/>
            </a:pPr>
            <a:r>
              <a:rPr lang="en-US" altLang="zh-TW" sz="1200" dirty="0" smtClean="0">
                <a:cs typeface="Arial" pitchFamily="34" charset="0"/>
              </a:rPr>
              <a:t>In the fly-out style 1. with [Title], [Text], and “OK</a:t>
            </a:r>
            <a:r>
              <a:rPr lang="en-US" altLang="zh-TW" sz="1200" dirty="0">
                <a:cs typeface="Arial" pitchFamily="34" charset="0"/>
              </a:rPr>
              <a:t>” and </a:t>
            </a:r>
            <a:r>
              <a:rPr lang="en-US" altLang="zh-TW" sz="1200" dirty="0" smtClean="0">
                <a:cs typeface="Arial" pitchFamily="34" charset="0"/>
              </a:rPr>
              <a:t>“Give </a:t>
            </a:r>
            <a:r>
              <a:rPr lang="en-US" altLang="zh-TW" sz="1200" dirty="0">
                <a:cs typeface="Arial" pitchFamily="34" charset="0"/>
              </a:rPr>
              <a:t>up” button</a:t>
            </a:r>
            <a:r>
              <a:rPr lang="en-US" altLang="zh-TW" sz="1200" dirty="0" smtClean="0">
                <a:cs typeface="Arial" pitchFamily="34" charset="0"/>
              </a:rPr>
              <a:t>. </a:t>
            </a:r>
          </a:p>
          <a:p>
            <a:pPr marL="228600" indent="-228600">
              <a:buFontTx/>
              <a:buAutoNum type="arabicParenBoth"/>
            </a:pPr>
            <a:r>
              <a:rPr lang="en-US" altLang="zh-TW" sz="1200" dirty="0" smtClean="0">
                <a:cs typeface="Arial" pitchFamily="34" charset="0"/>
              </a:rPr>
              <a:t>After push the “OK” button, go to the setting page with the submit </a:t>
            </a:r>
            <a:r>
              <a:rPr lang="en-US" altLang="zh-TW" sz="1200" dirty="0">
                <a:cs typeface="Arial" pitchFamily="34" charset="0"/>
              </a:rPr>
              <a:t>button. Tap ”give up” button, close the fly-out without saving</a:t>
            </a:r>
            <a:r>
              <a:rPr lang="en-US" altLang="zh-TW" sz="1200" dirty="0" smtClean="0">
                <a:cs typeface="Arial" pitchFamily="34" charset="0"/>
              </a:rPr>
              <a:t>.</a:t>
            </a:r>
            <a:endParaRPr lang="en-US" altLang="zh-TW" sz="1200" dirty="0">
              <a:cs typeface="Arial" pitchFamily="34" charset="0"/>
            </a:endParaRPr>
          </a:p>
        </p:txBody>
      </p:sp>
      <p:sp>
        <p:nvSpPr>
          <p:cNvPr id="14" name="矩形 13"/>
          <p:cNvSpPr/>
          <p:nvPr/>
        </p:nvSpPr>
        <p:spPr>
          <a:xfrm>
            <a:off x="0" y="6512604"/>
            <a:ext cx="9144000" cy="345396"/>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dirty="0">
                <a:solidFill>
                  <a:schemeClr val="tx1"/>
                </a:solidFill>
                <a:cs typeface="Arial" pitchFamily="34" charset="0"/>
              </a:rPr>
              <a:t>[Title]: Reminding [Text]: some of setting are changed, please go back to the setting page and press the Submit button</a:t>
            </a:r>
            <a:r>
              <a:rPr lang="en-US" altLang="zh-TW" sz="1200" dirty="0" smtClean="0">
                <a:solidFill>
                  <a:schemeClr val="tx1"/>
                </a:solidFill>
                <a:cs typeface="Arial" pitchFamily="34" charset="0"/>
              </a:rPr>
              <a:t>.</a:t>
            </a:r>
            <a:endParaRPr lang="en-US" altLang="zh-TW" sz="1200" dirty="0">
              <a:solidFill>
                <a:schemeClr val="tx1"/>
              </a:solidFill>
              <a:cs typeface="Arial" pitchFamily="34" charset="0"/>
            </a:endParaRPr>
          </a:p>
        </p:txBody>
      </p:sp>
      <p:sp>
        <p:nvSpPr>
          <p:cNvPr id="15" name="向右箭號 14"/>
          <p:cNvSpPr/>
          <p:nvPr/>
        </p:nvSpPr>
        <p:spPr>
          <a:xfrm flipH="1">
            <a:off x="5076055" y="4774360"/>
            <a:ext cx="3337887" cy="166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349648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文字版面配置區 7"/>
          <p:cNvSpPr txBox="1">
            <a:spLocks/>
          </p:cNvSpPr>
          <p:nvPr/>
        </p:nvSpPr>
        <p:spPr>
          <a:xfrm>
            <a:off x="0" y="4774396"/>
            <a:ext cx="9144000" cy="2083604"/>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buFont typeface="+mj-lt"/>
              <a:buAutoNum type="arabicPeriod"/>
            </a:pPr>
            <a:r>
              <a:rPr lang="en-US" altLang="zh-TW" sz="1200" dirty="0" smtClean="0">
                <a:cs typeface="Arial" pitchFamily="34" charset="0"/>
              </a:rPr>
              <a:t>The behavior is the same with S6.2.1.</a:t>
            </a:r>
            <a:endParaRPr lang="en-US" altLang="zh-TW" sz="1200" dirty="0">
              <a:cs typeface="Arial" pitchFamily="34" charset="0"/>
            </a:endParaRPr>
          </a:p>
        </p:txBody>
      </p:sp>
      <p:pic>
        <p:nvPicPr>
          <p:cNvPr id="12291"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96"/>
            <a:ext cx="7681985"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S6.2.2 Router Settings /  For dual band router</a:t>
            </a:r>
            <a:endParaRPr lang="zh-TW" altLang="en-US" b="1" dirty="0">
              <a:solidFill>
                <a:srgbClr val="C00000"/>
              </a:solidFill>
            </a:endParaRPr>
          </a:p>
        </p:txBody>
      </p:sp>
      <p:sp>
        <p:nvSpPr>
          <p:cNvPr id="5" name="圓角矩形 4"/>
          <p:cNvSpPr/>
          <p:nvPr/>
        </p:nvSpPr>
        <p:spPr>
          <a:xfrm>
            <a:off x="8350789" y="105273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S6.2.3</a:t>
            </a:r>
            <a:endParaRPr lang="zh-TW" altLang="en-US" sz="1400" dirty="0"/>
          </a:p>
        </p:txBody>
      </p:sp>
      <p:cxnSp>
        <p:nvCxnSpPr>
          <p:cNvPr id="6" name="直線單箭頭接點 5"/>
          <p:cNvCxnSpPr>
            <a:stCxn id="5" idx="1"/>
          </p:cNvCxnSpPr>
          <p:nvPr/>
        </p:nvCxnSpPr>
        <p:spPr>
          <a:xfrm flipH="1">
            <a:off x="7236296" y="1232756"/>
            <a:ext cx="1114493"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350789" y="191683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a:t>
            </a:r>
            <a:endParaRPr lang="zh-TW" altLang="en-US" sz="1400" dirty="0"/>
          </a:p>
        </p:txBody>
      </p:sp>
      <p:cxnSp>
        <p:nvCxnSpPr>
          <p:cNvPr id="8" name="直線單箭頭接點 7"/>
          <p:cNvCxnSpPr>
            <a:stCxn id="7" idx="1"/>
          </p:cNvCxnSpPr>
          <p:nvPr/>
        </p:nvCxnSpPr>
        <p:spPr>
          <a:xfrm flipH="1">
            <a:off x="6732240" y="2096852"/>
            <a:ext cx="161854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圓角矩形 8"/>
          <p:cNvSpPr/>
          <p:nvPr/>
        </p:nvSpPr>
        <p:spPr>
          <a:xfrm>
            <a:off x="8350789" y="2348880"/>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S6.2.5</a:t>
            </a:r>
            <a:endParaRPr lang="zh-TW" altLang="en-US" sz="1400" dirty="0"/>
          </a:p>
        </p:txBody>
      </p:sp>
      <p:cxnSp>
        <p:nvCxnSpPr>
          <p:cNvPr id="10" name="直線單箭頭接點 9"/>
          <p:cNvCxnSpPr>
            <a:stCxn id="9" idx="1"/>
          </p:cNvCxnSpPr>
          <p:nvPr/>
        </p:nvCxnSpPr>
        <p:spPr>
          <a:xfrm flipH="1">
            <a:off x="6876256" y="2528900"/>
            <a:ext cx="1474533"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 name="直線單箭頭接點 14"/>
          <p:cNvCxnSpPr/>
          <p:nvPr/>
        </p:nvCxnSpPr>
        <p:spPr>
          <a:xfrm flipH="1">
            <a:off x="7020272" y="1232756"/>
            <a:ext cx="1330517" cy="46805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 name="向右箭號 11"/>
          <p:cNvSpPr/>
          <p:nvPr/>
        </p:nvSpPr>
        <p:spPr>
          <a:xfrm flipH="1">
            <a:off x="5076055" y="4774360"/>
            <a:ext cx="3337887" cy="166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495750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S6.2.3 Router Settings / Enable wireless</a:t>
            </a:r>
            <a:endParaRPr lang="zh-TW" altLang="en-US" b="1" dirty="0">
              <a:solidFill>
                <a:srgbClr val="C00000"/>
              </a:solidFill>
            </a:endParaRPr>
          </a:p>
        </p:txBody>
      </p:sp>
      <p:sp>
        <p:nvSpPr>
          <p:cNvPr id="6" name="圓角矩形 5"/>
          <p:cNvSpPr/>
          <p:nvPr/>
        </p:nvSpPr>
        <p:spPr>
          <a:xfrm>
            <a:off x="8145104" y="291712"/>
            <a:ext cx="819383"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S6.2.1 / S6.2.2</a:t>
            </a:r>
            <a:endParaRPr lang="zh-TW" altLang="en-US" sz="1400" dirty="0"/>
          </a:p>
        </p:txBody>
      </p:sp>
      <p:cxnSp>
        <p:nvCxnSpPr>
          <p:cNvPr id="7" name="直線單箭頭接點 6"/>
          <p:cNvCxnSpPr>
            <a:stCxn id="6" idx="1"/>
          </p:cNvCxnSpPr>
          <p:nvPr/>
        </p:nvCxnSpPr>
        <p:spPr>
          <a:xfrm flipH="1">
            <a:off x="5408802" y="543740"/>
            <a:ext cx="2736302" cy="1080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2" name="圓角矩形 11"/>
          <p:cNvSpPr/>
          <p:nvPr/>
        </p:nvSpPr>
        <p:spPr>
          <a:xfrm>
            <a:off x="8350789" y="1916832"/>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S6.2.3c</a:t>
            </a:r>
            <a:endParaRPr lang="zh-TW" altLang="en-US" sz="1400" dirty="0"/>
          </a:p>
        </p:txBody>
      </p:sp>
      <p:cxnSp>
        <p:nvCxnSpPr>
          <p:cNvPr id="13" name="直線單箭頭接點 12"/>
          <p:cNvCxnSpPr>
            <a:stCxn id="12" idx="1"/>
          </p:cNvCxnSpPr>
          <p:nvPr/>
        </p:nvCxnSpPr>
        <p:spPr>
          <a:xfrm flipH="1">
            <a:off x="6660232" y="2096852"/>
            <a:ext cx="1690557"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4" name="圓角矩形 13"/>
          <p:cNvSpPr/>
          <p:nvPr/>
        </p:nvSpPr>
        <p:spPr>
          <a:xfrm>
            <a:off x="8350789" y="1484784"/>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S6.2.3b</a:t>
            </a:r>
            <a:endParaRPr lang="zh-TW" altLang="en-US" sz="1400" dirty="0"/>
          </a:p>
        </p:txBody>
      </p:sp>
      <p:cxnSp>
        <p:nvCxnSpPr>
          <p:cNvPr id="15" name="直線單箭頭接點 14"/>
          <p:cNvCxnSpPr>
            <a:stCxn id="14" idx="1"/>
          </p:cNvCxnSpPr>
          <p:nvPr/>
        </p:nvCxnSpPr>
        <p:spPr>
          <a:xfrm flipH="1">
            <a:off x="6516216" y="1664804"/>
            <a:ext cx="1834573"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6" name="圓角矩形 15"/>
          <p:cNvSpPr/>
          <p:nvPr/>
        </p:nvSpPr>
        <p:spPr>
          <a:xfrm>
            <a:off x="8350789" y="105273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S6.2.3a</a:t>
            </a:r>
            <a:endParaRPr lang="zh-TW" altLang="en-US" sz="1400" dirty="0"/>
          </a:p>
        </p:txBody>
      </p:sp>
      <p:cxnSp>
        <p:nvCxnSpPr>
          <p:cNvPr id="17" name="直線單箭頭接點 16"/>
          <p:cNvCxnSpPr>
            <a:stCxn id="16" idx="1"/>
          </p:cNvCxnSpPr>
          <p:nvPr/>
        </p:nvCxnSpPr>
        <p:spPr>
          <a:xfrm flipH="1">
            <a:off x="7236296" y="1232756"/>
            <a:ext cx="1114493"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8"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u="sng" dirty="0" smtClean="0">
                <a:cs typeface="Arial" pitchFamily="34" charset="0"/>
              </a:rPr>
              <a:t>If </a:t>
            </a:r>
            <a:r>
              <a:rPr lang="en-US" altLang="zh-TW" sz="1200" u="sng" dirty="0">
                <a:cs typeface="Arial" pitchFamily="34" charset="0"/>
              </a:rPr>
              <a:t>tap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go to </a:t>
            </a:r>
            <a:r>
              <a:rPr lang="en-US" altLang="zh-TW" sz="1200" dirty="0" smtClean="0">
                <a:cs typeface="Arial" pitchFamily="34" charset="0"/>
              </a:rPr>
              <a:t>S6.2.1 </a:t>
            </a:r>
            <a:r>
              <a:rPr lang="en-US" altLang="zh-TW" sz="1200" dirty="0">
                <a:cs typeface="Arial" pitchFamily="34" charset="0"/>
              </a:rPr>
              <a:t>with a notice fly-out.</a:t>
            </a:r>
          </a:p>
          <a:p>
            <a:pPr marL="228600" indent="-228600">
              <a:buFont typeface="+mj-lt"/>
              <a:buAutoNum type="arabicPeriod"/>
            </a:pPr>
            <a:endParaRPr lang="en-US" altLang="zh-TW" sz="1200" dirty="0" smtClean="0"/>
          </a:p>
        </p:txBody>
      </p:sp>
    </p:spTree>
    <p:extLst>
      <p:ext uri="{BB962C8B-B14F-4D97-AF65-F5344CB8AC3E}">
        <p14:creationId xmlns:p14="http://schemas.microsoft.com/office/powerpoint/2010/main" val="2570396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線接點 15"/>
          <p:cNvCxnSpPr/>
          <p:nvPr/>
        </p:nvCxnSpPr>
        <p:spPr>
          <a:xfrm>
            <a:off x="0" y="3429000"/>
            <a:ext cx="9144000" cy="0"/>
          </a:xfrm>
          <a:prstGeom prst="line">
            <a:avLst/>
          </a:prstGeom>
        </p:spPr>
        <p:style>
          <a:lnRef idx="1">
            <a:schemeClr val="accent6"/>
          </a:lnRef>
          <a:fillRef idx="0">
            <a:schemeClr val="accent6"/>
          </a:fillRef>
          <a:effectRef idx="0">
            <a:schemeClr val="accent6"/>
          </a:effectRef>
          <a:fontRef idx="minor">
            <a:schemeClr val="tx1"/>
          </a:fontRef>
        </p:style>
      </p:cxnSp>
      <p:sp>
        <p:nvSpPr>
          <p:cNvPr id="13" name="文字方塊 12"/>
          <p:cNvSpPr txBox="1"/>
          <p:nvPr/>
        </p:nvSpPr>
        <p:spPr>
          <a:xfrm>
            <a:off x="2038072" y="3898224"/>
            <a:ext cx="5054525" cy="338554"/>
          </a:xfrm>
          <a:prstGeom prst="rect">
            <a:avLst/>
          </a:prstGeom>
          <a:solidFill>
            <a:schemeClr val="bg1"/>
          </a:solidFill>
        </p:spPr>
        <p:txBody>
          <a:bodyPr wrap="none" rtlCol="0">
            <a:spAutoFit/>
          </a:bodyPr>
          <a:lstStyle/>
          <a:p>
            <a:r>
              <a:rPr lang="en-US" altLang="zh-TW" sz="1600" dirty="0" smtClean="0"/>
              <a:t>New Design: </a:t>
            </a:r>
            <a:r>
              <a:rPr lang="en-US" altLang="zh-TW" sz="1600" dirty="0" smtClean="0">
                <a:solidFill>
                  <a:schemeClr val="accent6">
                    <a:lumMod val="75000"/>
                  </a:schemeClr>
                </a:solidFill>
              </a:rPr>
              <a:t>one main clean page + one or two detail level.</a:t>
            </a:r>
            <a:endParaRPr lang="zh-TW" altLang="en-US" sz="1600" dirty="0">
              <a:solidFill>
                <a:schemeClr val="accent6">
                  <a:lumMod val="75000"/>
                </a:schemeClr>
              </a:solidFill>
            </a:endParaRPr>
          </a:p>
        </p:txBody>
      </p:sp>
      <p:sp>
        <p:nvSpPr>
          <p:cNvPr id="14" name="向下箭號 13"/>
          <p:cNvSpPr/>
          <p:nvPr/>
        </p:nvSpPr>
        <p:spPr>
          <a:xfrm>
            <a:off x="4462817" y="3113604"/>
            <a:ext cx="216016" cy="74509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圓角矩形 17"/>
          <p:cNvSpPr/>
          <p:nvPr/>
        </p:nvSpPr>
        <p:spPr>
          <a:xfrm>
            <a:off x="2771800" y="3249000"/>
            <a:ext cx="3600000" cy="360000"/>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The level of Settings</a:t>
            </a:r>
            <a:endParaRPr lang="zh-TW" altLang="en-US" dirty="0"/>
          </a:p>
        </p:txBody>
      </p:sp>
      <p:sp>
        <p:nvSpPr>
          <p:cNvPr id="12" name="文字方塊 11"/>
          <p:cNvSpPr txBox="1"/>
          <p:nvPr/>
        </p:nvSpPr>
        <p:spPr>
          <a:xfrm>
            <a:off x="4036880" y="2754220"/>
            <a:ext cx="1080745" cy="338554"/>
          </a:xfrm>
          <a:prstGeom prst="rect">
            <a:avLst/>
          </a:prstGeom>
          <a:solidFill>
            <a:schemeClr val="bg1"/>
          </a:solidFill>
        </p:spPr>
        <p:txBody>
          <a:bodyPr wrap="none" rtlCol="0">
            <a:spAutoFit/>
          </a:bodyPr>
          <a:lstStyle/>
          <a:p>
            <a:r>
              <a:rPr lang="en-US" altLang="zh-TW" sz="1600" dirty="0" smtClean="0"/>
              <a:t>Old Design</a:t>
            </a:r>
            <a:endParaRPr lang="zh-TW" altLang="en-US" sz="1600" dirty="0"/>
          </a:p>
        </p:txBody>
      </p:sp>
      <p:pic>
        <p:nvPicPr>
          <p:cNvPr id="35" name="Picture 3"/>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99108" y="5149601"/>
            <a:ext cx="2880000" cy="1619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3120843" y="5142581"/>
            <a:ext cx="2880000" cy="1619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189760" y="5139776"/>
            <a:ext cx="2880000" cy="1619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7603" y="35571"/>
            <a:ext cx="4500000" cy="267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89408" y="48518"/>
            <a:ext cx="4500000" cy="266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圓角矩形 43"/>
          <p:cNvSpPr/>
          <p:nvPr/>
        </p:nvSpPr>
        <p:spPr>
          <a:xfrm>
            <a:off x="2966417" y="3249000"/>
            <a:ext cx="360000" cy="3600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TW" b="1" dirty="0" smtClean="0"/>
              <a:t>6</a:t>
            </a:r>
            <a:endParaRPr lang="zh-TW" altLang="en-US" b="1" dirty="0"/>
          </a:p>
        </p:txBody>
      </p:sp>
    </p:spTree>
    <p:extLst>
      <p:ext uri="{BB962C8B-B14F-4D97-AF65-F5344CB8AC3E}">
        <p14:creationId xmlns:p14="http://schemas.microsoft.com/office/powerpoint/2010/main" val="21564551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mj-lt"/>
              <a:buAutoNum type="arabicPeriod"/>
            </a:pPr>
            <a:endParaRPr lang="en-US" altLang="zh-TW" sz="1200" dirty="0" smtClean="0"/>
          </a:p>
        </p:txBody>
      </p:sp>
      <p:pic>
        <p:nvPicPr>
          <p:cNvPr id="13315"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1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S6.2.3a Router Settings / Enable wireless / Wireless Network 2.4GHz</a:t>
            </a:r>
            <a:endParaRPr lang="zh-TW" altLang="en-US" b="1" dirty="0">
              <a:solidFill>
                <a:srgbClr val="C00000"/>
              </a:solidFill>
            </a:endParaRPr>
          </a:p>
        </p:txBody>
      </p:sp>
      <p:sp>
        <p:nvSpPr>
          <p:cNvPr id="5" name="圓角矩形 4"/>
          <p:cNvSpPr/>
          <p:nvPr/>
        </p:nvSpPr>
        <p:spPr>
          <a:xfrm>
            <a:off x="8323493" y="33265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S6.2.3</a:t>
            </a:r>
            <a:endParaRPr lang="zh-TW" altLang="en-US" sz="1400" dirty="0"/>
          </a:p>
        </p:txBody>
      </p:sp>
      <p:cxnSp>
        <p:nvCxnSpPr>
          <p:cNvPr id="6" name="直線單箭頭接點 5"/>
          <p:cNvCxnSpPr>
            <a:stCxn id="5" idx="1"/>
          </p:cNvCxnSpPr>
          <p:nvPr/>
        </p:nvCxnSpPr>
        <p:spPr>
          <a:xfrm flipH="1">
            <a:off x="5408800" y="512676"/>
            <a:ext cx="2914693"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文字版面配置區 7"/>
          <p:cNvSpPr txBox="1">
            <a:spLocks/>
          </p:cNvSpPr>
          <p:nvPr/>
        </p:nvSpPr>
        <p:spPr>
          <a:xfrm>
            <a:off x="2275" y="4774359"/>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u="sng" dirty="0" smtClean="0">
                <a:cs typeface="Arial" pitchFamily="34" charset="0"/>
              </a:rPr>
              <a:t>If </a:t>
            </a:r>
            <a:r>
              <a:rPr lang="en-US" altLang="zh-TW" sz="1200" u="sng" dirty="0">
                <a:cs typeface="Arial" pitchFamily="34" charset="0"/>
              </a:rPr>
              <a:t>tap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go to </a:t>
            </a:r>
            <a:r>
              <a:rPr lang="en-US" altLang="zh-TW" sz="1200" dirty="0" smtClean="0">
                <a:cs typeface="Arial" pitchFamily="34" charset="0"/>
              </a:rPr>
              <a:t>S6.2.1 </a:t>
            </a:r>
            <a:r>
              <a:rPr lang="en-US" altLang="zh-TW" sz="1200" dirty="0">
                <a:cs typeface="Arial" pitchFamily="34" charset="0"/>
              </a:rPr>
              <a:t>with a notice fly-out.</a:t>
            </a:r>
          </a:p>
          <a:p>
            <a:pPr marL="228600" indent="-228600">
              <a:buFont typeface="+mj-lt"/>
              <a:buAutoNum type="arabicPeriod"/>
            </a:pPr>
            <a:endParaRPr lang="en-US" altLang="zh-TW" sz="1200" dirty="0" smtClean="0"/>
          </a:p>
        </p:txBody>
      </p:sp>
    </p:spTree>
    <p:extLst>
      <p:ext uri="{BB962C8B-B14F-4D97-AF65-F5344CB8AC3E}">
        <p14:creationId xmlns:p14="http://schemas.microsoft.com/office/powerpoint/2010/main" val="98498963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字版面配置區 7"/>
          <p:cNvSpPr txBox="1">
            <a:spLocks/>
          </p:cNvSpPr>
          <p:nvPr/>
        </p:nvSpPr>
        <p:spPr>
          <a:xfrm>
            <a:off x="0" y="4774360"/>
            <a:ext cx="9144000"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mj-lt"/>
              <a:buAutoNum type="arabicPeriod"/>
            </a:pPr>
            <a:r>
              <a:rPr lang="en-US" altLang="zh-TW" sz="1200" dirty="0" smtClean="0"/>
              <a:t>If user choose Disable, the Wireless password Section will be hided.</a:t>
            </a:r>
          </a:p>
          <a:p>
            <a:pPr marL="228600" lvl="0" indent="-228600">
              <a:buFont typeface="+mj-lt"/>
              <a:buAutoNum type="arabicPeriod"/>
            </a:pPr>
            <a:r>
              <a:rPr lang="en-US" altLang="zh-TW" sz="1200" dirty="0" smtClean="0"/>
              <a:t>If </a:t>
            </a:r>
            <a:r>
              <a:rPr lang="en-US" altLang="zh-TW" sz="1200" dirty="0"/>
              <a:t>user choose WEP, the word ”</a:t>
            </a:r>
            <a:r>
              <a:rPr lang="zh-TW" altLang="en-US" sz="1200" dirty="0"/>
              <a:t> </a:t>
            </a:r>
            <a:r>
              <a:rPr lang="en-US" altLang="zh-TW" sz="1200" dirty="0"/>
              <a:t>5 or 13 characters “ will be showed in the Network Key.</a:t>
            </a:r>
          </a:p>
          <a:p>
            <a:pPr marL="228600" indent="-228600">
              <a:buFont typeface="+mj-lt"/>
              <a:buAutoNum type="arabicPeriod"/>
            </a:pPr>
            <a:r>
              <a:rPr lang="en-US" altLang="zh-TW" sz="1200" dirty="0"/>
              <a:t>If user choose WPA/WPA2, the word ”</a:t>
            </a:r>
            <a:r>
              <a:rPr lang="zh-TW" altLang="en-US" sz="1200" dirty="0"/>
              <a:t> </a:t>
            </a:r>
            <a:r>
              <a:rPr lang="en-US" altLang="zh-TW" sz="1200" dirty="0"/>
              <a:t>8~63 characters “ will be showed in the Network </a:t>
            </a:r>
            <a:r>
              <a:rPr lang="en-US" altLang="zh-TW" sz="1200" dirty="0" smtClean="0"/>
              <a:t>Key.</a:t>
            </a:r>
          </a:p>
          <a:p>
            <a:pPr marL="228600" indent="-228600">
              <a:buAutoNum type="arabicPeriod"/>
            </a:pPr>
            <a:r>
              <a:rPr lang="en-US" altLang="zh-TW" sz="1200" u="sng" dirty="0">
                <a:cs typeface="Arial" pitchFamily="34" charset="0"/>
              </a:rPr>
              <a:t>If tap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go to </a:t>
            </a:r>
            <a:r>
              <a:rPr lang="en-US" altLang="zh-TW" sz="1200" dirty="0" smtClean="0">
                <a:cs typeface="Arial" pitchFamily="34" charset="0"/>
              </a:rPr>
              <a:t>S6.2.1 </a:t>
            </a:r>
            <a:r>
              <a:rPr lang="en-US" altLang="zh-TW" sz="1200" dirty="0">
                <a:cs typeface="Arial" pitchFamily="34" charset="0"/>
              </a:rPr>
              <a:t>with a notice fly-out.</a:t>
            </a:r>
          </a:p>
          <a:p>
            <a:pPr marL="228600" indent="-228600">
              <a:buFont typeface="+mj-lt"/>
              <a:buAutoNum type="arabicPeriod"/>
            </a:pPr>
            <a:endParaRPr lang="en-US" altLang="zh-TW" sz="1200" dirty="0" smtClean="0"/>
          </a:p>
        </p:txBody>
      </p:sp>
      <p:pic>
        <p:nvPicPr>
          <p:cNvPr id="14338"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S6.2.3b Router Settings / Enable wireless / Security Mode</a:t>
            </a:r>
            <a:endParaRPr lang="zh-TW" altLang="en-US" b="1" dirty="0">
              <a:solidFill>
                <a:srgbClr val="C00000"/>
              </a:solidFill>
            </a:endParaRPr>
          </a:p>
        </p:txBody>
      </p:sp>
      <p:sp>
        <p:nvSpPr>
          <p:cNvPr id="5" name="圓角矩形 4"/>
          <p:cNvSpPr/>
          <p:nvPr/>
        </p:nvSpPr>
        <p:spPr>
          <a:xfrm>
            <a:off x="8323493" y="33265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S6.2.3</a:t>
            </a:r>
            <a:endParaRPr lang="zh-TW" altLang="en-US" sz="1400" dirty="0"/>
          </a:p>
        </p:txBody>
      </p:sp>
      <p:cxnSp>
        <p:nvCxnSpPr>
          <p:cNvPr id="6" name="直線單箭頭接點 5"/>
          <p:cNvCxnSpPr>
            <a:stCxn id="5" idx="1"/>
          </p:cNvCxnSpPr>
          <p:nvPr/>
        </p:nvCxnSpPr>
        <p:spPr>
          <a:xfrm flipH="1">
            <a:off x="5408800" y="512676"/>
            <a:ext cx="2914693"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599342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字版面配置區 7"/>
          <p:cNvSpPr txBox="1">
            <a:spLocks/>
          </p:cNvSpPr>
          <p:nvPr/>
        </p:nvSpPr>
        <p:spPr>
          <a:xfrm>
            <a:off x="0" y="4770627"/>
            <a:ext cx="9144000" cy="2087373"/>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lvl="0" indent="-228600">
              <a:buFont typeface="+mj-lt"/>
              <a:buAutoNum type="arabicPeriod"/>
            </a:pPr>
            <a:r>
              <a:rPr lang="en-US" altLang="zh-TW" sz="1200" dirty="0" smtClean="0"/>
              <a:t>Options: Auto, 1, 2, …, 13</a:t>
            </a:r>
          </a:p>
          <a:p>
            <a:pPr marL="228600" indent="-228600">
              <a:buAutoNum type="arabicPeriod"/>
            </a:pPr>
            <a:r>
              <a:rPr lang="en-US" altLang="zh-TW" sz="1200" u="sng" dirty="0">
                <a:cs typeface="Arial" pitchFamily="34" charset="0"/>
              </a:rPr>
              <a:t>If tap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go to S6.2.1 with a notice fly-out.</a:t>
            </a:r>
          </a:p>
        </p:txBody>
      </p:sp>
      <p:pic>
        <p:nvPicPr>
          <p:cNvPr id="1536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S6.2.3c Router Settings / Enable wireless / Wireless channel</a:t>
            </a:r>
            <a:endParaRPr lang="zh-TW" altLang="en-US" b="1" dirty="0">
              <a:solidFill>
                <a:srgbClr val="C00000"/>
              </a:solidFill>
            </a:endParaRPr>
          </a:p>
        </p:txBody>
      </p:sp>
      <p:sp>
        <p:nvSpPr>
          <p:cNvPr id="5" name="圓角矩形 4"/>
          <p:cNvSpPr/>
          <p:nvPr/>
        </p:nvSpPr>
        <p:spPr>
          <a:xfrm>
            <a:off x="8323493" y="33265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S6.2.3</a:t>
            </a:r>
            <a:endParaRPr lang="zh-TW" altLang="en-US" sz="1400" dirty="0"/>
          </a:p>
        </p:txBody>
      </p:sp>
      <p:cxnSp>
        <p:nvCxnSpPr>
          <p:cNvPr id="6" name="直線單箭頭接點 5"/>
          <p:cNvCxnSpPr>
            <a:stCxn id="5" idx="1"/>
          </p:cNvCxnSpPr>
          <p:nvPr/>
        </p:nvCxnSpPr>
        <p:spPr>
          <a:xfrm flipH="1">
            <a:off x="5408800" y="512676"/>
            <a:ext cx="2914693"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368271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文字版面配置區 7"/>
          <p:cNvSpPr txBox="1">
            <a:spLocks/>
          </p:cNvSpPr>
          <p:nvPr/>
        </p:nvSpPr>
        <p:spPr>
          <a:xfrm>
            <a:off x="0" y="4799351"/>
            <a:ext cx="9144000" cy="2058649"/>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u="sng" dirty="0">
                <a:cs typeface="Arial" pitchFamily="34" charset="0"/>
              </a:rPr>
              <a:t>If tap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go to S6.2.1 with a notice fly-out.</a:t>
            </a:r>
          </a:p>
        </p:txBody>
      </p:sp>
      <p:pic>
        <p:nvPicPr>
          <p:cNvPr id="1638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S6.2.4 Router Settings / Event Notification</a:t>
            </a:r>
            <a:endParaRPr lang="zh-TW" altLang="en-US" b="1" dirty="0">
              <a:solidFill>
                <a:srgbClr val="C00000"/>
              </a:solidFill>
            </a:endParaRPr>
          </a:p>
        </p:txBody>
      </p:sp>
      <p:sp>
        <p:nvSpPr>
          <p:cNvPr id="5" name="圓角矩形 4"/>
          <p:cNvSpPr/>
          <p:nvPr/>
        </p:nvSpPr>
        <p:spPr>
          <a:xfrm>
            <a:off x="8145104" y="291712"/>
            <a:ext cx="891391"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S6.2.1 / S6.2.2</a:t>
            </a:r>
            <a:endParaRPr lang="zh-TW" altLang="en-US" sz="1400" dirty="0"/>
          </a:p>
        </p:txBody>
      </p:sp>
      <p:cxnSp>
        <p:nvCxnSpPr>
          <p:cNvPr id="6" name="直線單箭頭接點 5"/>
          <p:cNvCxnSpPr>
            <a:stCxn id="5" idx="1"/>
          </p:cNvCxnSpPr>
          <p:nvPr/>
        </p:nvCxnSpPr>
        <p:spPr>
          <a:xfrm flipH="1">
            <a:off x="5408802" y="543740"/>
            <a:ext cx="2736302" cy="1080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100390" y="2646792"/>
            <a:ext cx="936105" cy="5661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S6.2.4.1/ S6.2.4.1a</a:t>
            </a:r>
            <a:endParaRPr lang="zh-TW" altLang="en-US" sz="1400" dirty="0"/>
          </a:p>
        </p:txBody>
      </p:sp>
      <p:cxnSp>
        <p:nvCxnSpPr>
          <p:cNvPr id="8" name="直線單箭頭接點 7"/>
          <p:cNvCxnSpPr>
            <a:stCxn id="7" idx="1"/>
          </p:cNvCxnSpPr>
          <p:nvPr/>
        </p:nvCxnSpPr>
        <p:spPr>
          <a:xfrm flipH="1">
            <a:off x="7839656" y="2929884"/>
            <a:ext cx="26073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959236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字版面配置區 7"/>
          <p:cNvSpPr txBox="1">
            <a:spLocks/>
          </p:cNvSpPr>
          <p:nvPr/>
        </p:nvSpPr>
        <p:spPr>
          <a:xfrm>
            <a:off x="0" y="4774360"/>
            <a:ext cx="9144000" cy="1750984"/>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u="sng" dirty="0" smtClean="0">
                <a:cs typeface="Arial" pitchFamily="34" charset="0"/>
              </a:rPr>
              <a:t>If </a:t>
            </a:r>
            <a:r>
              <a:rPr lang="en-US" altLang="zh-TW" sz="1200" u="sng" dirty="0">
                <a:cs typeface="Arial" pitchFamily="34" charset="0"/>
              </a:rPr>
              <a:t>tap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go to S6.2.1 with a notice fly-out.</a:t>
            </a:r>
          </a:p>
          <a:p>
            <a:pPr marL="228600" indent="-228600">
              <a:spcBef>
                <a:spcPts val="0"/>
              </a:spcBef>
              <a:buAutoNum type="arabicPeriod"/>
              <a:defRPr/>
            </a:pPr>
            <a:endParaRPr lang="zh-TW" altLang="en-US" sz="1200" dirty="0"/>
          </a:p>
        </p:txBody>
      </p:sp>
      <p:pic>
        <p:nvPicPr>
          <p:cNvPr id="1843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26575"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S6.2.4.1 </a:t>
            </a:r>
            <a:r>
              <a:rPr lang="en-US" altLang="zh-TW" b="1" dirty="0">
                <a:solidFill>
                  <a:schemeClr val="tx1"/>
                </a:solidFill>
              </a:rPr>
              <a:t>Router Settings / Event Notification / Tap Email</a:t>
            </a:r>
            <a:endParaRPr lang="zh-TW" altLang="en-US" b="1" dirty="0">
              <a:solidFill>
                <a:srgbClr val="C00000"/>
              </a:solidFill>
            </a:endParaRPr>
          </a:p>
        </p:txBody>
      </p:sp>
      <p:sp>
        <p:nvSpPr>
          <p:cNvPr id="5" name="內容版面配置區 2"/>
          <p:cNvSpPr txBox="1">
            <a:spLocks/>
          </p:cNvSpPr>
          <p:nvPr/>
        </p:nvSpPr>
        <p:spPr>
          <a:xfrm>
            <a:off x="-4432" y="6525344"/>
            <a:ext cx="9144000" cy="360040"/>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dirty="0" smtClean="0"/>
              <a:t>[</a:t>
            </a:r>
            <a:r>
              <a:rPr lang="en-US" altLang="zh-TW" sz="1200" dirty="0"/>
              <a:t>Text]: The notification will be sent to your </a:t>
            </a:r>
            <a:r>
              <a:rPr lang="en-US" altLang="zh-TW" sz="1200" dirty="0" err="1"/>
              <a:t>mydlink</a:t>
            </a:r>
            <a:r>
              <a:rPr lang="en-US" altLang="zh-TW" sz="1200" dirty="0"/>
              <a:t> </a:t>
            </a:r>
            <a:r>
              <a:rPr lang="en-US" altLang="zh-TW" sz="1200" dirty="0" smtClean="0"/>
              <a:t>registered e-mail </a:t>
            </a:r>
            <a:r>
              <a:rPr lang="en-US" altLang="zh-TW" sz="1200" dirty="0"/>
              <a:t>address.</a:t>
            </a:r>
          </a:p>
        </p:txBody>
      </p:sp>
      <p:sp>
        <p:nvSpPr>
          <p:cNvPr id="6" name="圓角矩形 5"/>
          <p:cNvSpPr/>
          <p:nvPr/>
        </p:nvSpPr>
        <p:spPr>
          <a:xfrm>
            <a:off x="8323493" y="33265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a:t>
            </a:r>
            <a:endParaRPr lang="zh-TW" altLang="en-US" sz="1400" dirty="0"/>
          </a:p>
        </p:txBody>
      </p:sp>
      <p:cxnSp>
        <p:nvCxnSpPr>
          <p:cNvPr id="7" name="直線單箭頭接點 6"/>
          <p:cNvCxnSpPr>
            <a:stCxn id="6" idx="1"/>
          </p:cNvCxnSpPr>
          <p:nvPr/>
        </p:nvCxnSpPr>
        <p:spPr>
          <a:xfrm flipH="1">
            <a:off x="5408800" y="512676"/>
            <a:ext cx="2914693"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 name="圓角矩形 7"/>
          <p:cNvSpPr/>
          <p:nvPr/>
        </p:nvSpPr>
        <p:spPr>
          <a:xfrm>
            <a:off x="8217113" y="1350648"/>
            <a:ext cx="891391" cy="2781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S6.2.4.2</a:t>
            </a:r>
            <a:endParaRPr lang="zh-TW" altLang="en-US" sz="1400" dirty="0"/>
          </a:p>
        </p:txBody>
      </p:sp>
      <p:cxnSp>
        <p:nvCxnSpPr>
          <p:cNvPr id="9" name="直線單箭頭接點 8"/>
          <p:cNvCxnSpPr>
            <a:stCxn id="8" idx="1"/>
          </p:cNvCxnSpPr>
          <p:nvPr/>
        </p:nvCxnSpPr>
        <p:spPr>
          <a:xfrm flipH="1">
            <a:off x="8028384" y="1489724"/>
            <a:ext cx="18872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圓角矩形 12"/>
          <p:cNvSpPr/>
          <p:nvPr/>
        </p:nvSpPr>
        <p:spPr>
          <a:xfrm>
            <a:off x="8217113" y="3024248"/>
            <a:ext cx="891391" cy="4767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S6.2.4.3/ S6.2.4.4</a:t>
            </a:r>
            <a:endParaRPr lang="zh-TW" altLang="en-US" sz="1400" dirty="0"/>
          </a:p>
        </p:txBody>
      </p:sp>
      <p:cxnSp>
        <p:nvCxnSpPr>
          <p:cNvPr id="14" name="直線單箭頭接點 13"/>
          <p:cNvCxnSpPr>
            <a:stCxn id="13" idx="1"/>
          </p:cNvCxnSpPr>
          <p:nvPr/>
        </p:nvCxnSpPr>
        <p:spPr>
          <a:xfrm flipH="1">
            <a:off x="7524329" y="3262628"/>
            <a:ext cx="692784"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25546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S6.2.4.1a </a:t>
            </a:r>
            <a:r>
              <a:rPr lang="en-US" altLang="zh-TW" b="1" dirty="0">
                <a:solidFill>
                  <a:schemeClr val="tx1"/>
                </a:solidFill>
              </a:rPr>
              <a:t>Router Settings / Event Notification / Tap </a:t>
            </a:r>
            <a:r>
              <a:rPr lang="en-US" altLang="zh-TW" b="1" dirty="0" smtClean="0">
                <a:solidFill>
                  <a:schemeClr val="tx1"/>
                </a:solidFill>
              </a:rPr>
              <a:t>Email/ when E-mail Service is Other</a:t>
            </a:r>
            <a:endParaRPr lang="zh-TW" altLang="en-US" b="1" dirty="0">
              <a:solidFill>
                <a:srgbClr val="C00000"/>
              </a:solidFill>
            </a:endParaRPr>
          </a:p>
        </p:txBody>
      </p:sp>
      <p:pic>
        <p:nvPicPr>
          <p:cNvPr id="15"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6"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589608" y="1025440"/>
            <a:ext cx="2621014" cy="583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字方塊 1"/>
          <p:cNvSpPr txBox="1"/>
          <p:nvPr/>
        </p:nvSpPr>
        <p:spPr>
          <a:xfrm>
            <a:off x="5768840" y="1238849"/>
            <a:ext cx="548548" cy="276999"/>
          </a:xfrm>
          <a:prstGeom prst="rect">
            <a:avLst/>
          </a:prstGeom>
          <a:noFill/>
        </p:spPr>
        <p:txBody>
          <a:bodyPr wrap="none" rtlCol="0">
            <a:spAutoFit/>
          </a:bodyPr>
          <a:lstStyle/>
          <a:p>
            <a:r>
              <a:rPr lang="en-US" altLang="zh-TW" sz="1200" dirty="0" smtClean="0">
                <a:solidFill>
                  <a:schemeClr val="bg1">
                    <a:lumMod val="50000"/>
                  </a:schemeClr>
                </a:solidFill>
              </a:rPr>
              <a:t>Other</a:t>
            </a:r>
            <a:endParaRPr lang="zh-TW" altLang="en-US" sz="1200" dirty="0">
              <a:solidFill>
                <a:schemeClr val="bg1">
                  <a:lumMod val="50000"/>
                </a:schemeClr>
              </a:solidFill>
            </a:endParaRPr>
          </a:p>
        </p:txBody>
      </p:sp>
      <p:sp>
        <p:nvSpPr>
          <p:cNvPr id="16" name="文字版面配置區 7"/>
          <p:cNvSpPr txBox="1">
            <a:spLocks/>
          </p:cNvSpPr>
          <p:nvPr/>
        </p:nvSpPr>
        <p:spPr>
          <a:xfrm>
            <a:off x="0" y="4774360"/>
            <a:ext cx="9144000" cy="1750984"/>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cs typeface="Arial" pitchFamily="34" charset="0"/>
              </a:rPr>
              <a:t>the behavior is the same with S6.2.4.1.</a:t>
            </a:r>
            <a:endParaRPr lang="zh-TW" altLang="en-US" sz="1200" dirty="0"/>
          </a:p>
        </p:txBody>
      </p:sp>
      <p:sp>
        <p:nvSpPr>
          <p:cNvPr id="3" name="上-下雙向箭號 2"/>
          <p:cNvSpPr/>
          <p:nvPr/>
        </p:nvSpPr>
        <p:spPr>
          <a:xfrm>
            <a:off x="8494087" y="1025440"/>
            <a:ext cx="216024" cy="571592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8" name="圓角矩形 17"/>
          <p:cNvSpPr/>
          <p:nvPr/>
        </p:nvSpPr>
        <p:spPr>
          <a:xfrm>
            <a:off x="8323493" y="387248"/>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a:t>
            </a:r>
            <a:endParaRPr lang="zh-TW" altLang="en-US" sz="1400" dirty="0"/>
          </a:p>
        </p:txBody>
      </p:sp>
      <p:cxnSp>
        <p:nvCxnSpPr>
          <p:cNvPr id="19" name="直線單箭頭接點 18"/>
          <p:cNvCxnSpPr>
            <a:stCxn id="18" idx="1"/>
          </p:cNvCxnSpPr>
          <p:nvPr/>
        </p:nvCxnSpPr>
        <p:spPr>
          <a:xfrm flipH="1">
            <a:off x="5408800" y="567268"/>
            <a:ext cx="2914693" cy="9001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0" name="圓角矩形 19"/>
          <p:cNvSpPr/>
          <p:nvPr/>
        </p:nvSpPr>
        <p:spPr>
          <a:xfrm>
            <a:off x="4225608" y="6336902"/>
            <a:ext cx="891391" cy="4767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S6.2.4.3/ S6.2.4.4</a:t>
            </a:r>
            <a:endParaRPr lang="zh-TW" altLang="en-US" sz="1400" dirty="0"/>
          </a:p>
        </p:txBody>
      </p:sp>
      <p:cxnSp>
        <p:nvCxnSpPr>
          <p:cNvPr id="21" name="直線單箭頭接點 20"/>
          <p:cNvCxnSpPr>
            <a:stCxn id="20" idx="3"/>
          </p:cNvCxnSpPr>
          <p:nvPr/>
        </p:nvCxnSpPr>
        <p:spPr>
          <a:xfrm>
            <a:off x="5116999" y="6575282"/>
            <a:ext cx="751145"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94532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7"/>
          <p:cNvSpPr txBox="1">
            <a:spLocks/>
          </p:cNvSpPr>
          <p:nvPr/>
        </p:nvSpPr>
        <p:spPr>
          <a:xfrm>
            <a:off x="15736" y="4774360"/>
            <a:ext cx="9128264" cy="2083640"/>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AutoNum type="arabicPeriod"/>
            </a:pPr>
            <a:r>
              <a:rPr lang="en-US" altLang="zh-TW" sz="1200" dirty="0" smtClean="0">
                <a:cs typeface="Arial" pitchFamily="34" charset="0"/>
              </a:rPr>
              <a:t>If choose Other, go to S6.2.4.2a; else go to S6.2.4.2.</a:t>
            </a:r>
          </a:p>
          <a:p>
            <a:pPr marL="228600" indent="-228600">
              <a:buAutoNum type="arabicPeriod"/>
            </a:pPr>
            <a:r>
              <a:rPr lang="en-US" altLang="zh-TW" sz="1200" u="sng" dirty="0" smtClean="0">
                <a:cs typeface="Arial" pitchFamily="34" charset="0"/>
              </a:rPr>
              <a:t>If </a:t>
            </a:r>
            <a:r>
              <a:rPr lang="en-US" altLang="zh-TW" sz="1200" u="sng" dirty="0">
                <a:cs typeface="Arial" pitchFamily="34" charset="0"/>
              </a:rPr>
              <a:t>tap outside the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go to S6.2.1 with a notice fly-out</a:t>
            </a:r>
            <a:r>
              <a:rPr lang="en-US" altLang="zh-TW" sz="1200" dirty="0" smtClean="0">
                <a:cs typeface="Arial" pitchFamily="34" charset="0"/>
              </a:rPr>
              <a:t>.</a:t>
            </a:r>
          </a:p>
          <a:p>
            <a:endParaRPr lang="en-US" altLang="zh-TW" sz="1200" dirty="0">
              <a:cs typeface="Arial" pitchFamily="34" charset="0"/>
            </a:endParaRPr>
          </a:p>
          <a:p>
            <a:pPr marL="228600" indent="-228600">
              <a:spcBef>
                <a:spcPts val="0"/>
              </a:spcBef>
              <a:buAutoNum type="arabicPeriod"/>
              <a:defRPr/>
            </a:pPr>
            <a:endParaRPr lang="zh-TW" altLang="en-US" sz="1200" dirty="0"/>
          </a:p>
        </p:txBody>
      </p:sp>
      <p:pic>
        <p:nvPicPr>
          <p:cNvPr id="20483" name="Picture 3"/>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S6.2.4.2 </a:t>
            </a:r>
            <a:r>
              <a:rPr lang="en-US" altLang="zh-TW" b="1" dirty="0">
                <a:solidFill>
                  <a:schemeClr val="tx1"/>
                </a:solidFill>
              </a:rPr>
              <a:t>Router Settings / Event Notification / Tap Email / Tap to select E-mail service</a:t>
            </a:r>
            <a:endParaRPr lang="zh-TW" altLang="en-US" b="1" dirty="0">
              <a:solidFill>
                <a:srgbClr val="C00000"/>
              </a:solidFill>
            </a:endParaRPr>
          </a:p>
        </p:txBody>
      </p:sp>
      <p:sp>
        <p:nvSpPr>
          <p:cNvPr id="5" name="圓角矩形 4"/>
          <p:cNvSpPr/>
          <p:nvPr/>
        </p:nvSpPr>
        <p:spPr>
          <a:xfrm>
            <a:off x="8323493" y="387248"/>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a:t>
            </a:r>
            <a:endParaRPr lang="zh-TW" altLang="en-US" sz="1400" dirty="0"/>
          </a:p>
        </p:txBody>
      </p:sp>
      <p:cxnSp>
        <p:nvCxnSpPr>
          <p:cNvPr id="6" name="直線單箭頭接點 5"/>
          <p:cNvCxnSpPr>
            <a:stCxn id="5" idx="1"/>
          </p:cNvCxnSpPr>
          <p:nvPr/>
        </p:nvCxnSpPr>
        <p:spPr>
          <a:xfrm flipH="1">
            <a:off x="5408800" y="567268"/>
            <a:ext cx="2914693" cy="9001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圓角矩形 6"/>
          <p:cNvSpPr/>
          <p:nvPr/>
        </p:nvSpPr>
        <p:spPr>
          <a:xfrm>
            <a:off x="8176169" y="2214744"/>
            <a:ext cx="926887" cy="5661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S6.2.4.1/ S6.2.4.1a</a:t>
            </a:r>
            <a:endParaRPr lang="zh-TW" altLang="en-US" sz="1400" dirty="0"/>
          </a:p>
        </p:txBody>
      </p:sp>
      <p:cxnSp>
        <p:nvCxnSpPr>
          <p:cNvPr id="8" name="直線單箭頭接點 7"/>
          <p:cNvCxnSpPr>
            <a:stCxn id="7" idx="1"/>
          </p:cNvCxnSpPr>
          <p:nvPr/>
        </p:nvCxnSpPr>
        <p:spPr>
          <a:xfrm flipH="1">
            <a:off x="7812360" y="2497836"/>
            <a:ext cx="363809"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45299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文字版面配置區 7"/>
          <p:cNvSpPr txBox="1">
            <a:spLocks/>
          </p:cNvSpPr>
          <p:nvPr/>
        </p:nvSpPr>
        <p:spPr>
          <a:xfrm>
            <a:off x="8200" y="4774360"/>
            <a:ext cx="9113532" cy="1750983"/>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buFont typeface="Arial" pitchFamily="34" charset="0"/>
              <a:buAutoNum type="arabicPeriod"/>
            </a:pPr>
            <a:r>
              <a:rPr lang="en-US" altLang="zh-TW" sz="1200" dirty="0" smtClean="0">
                <a:solidFill>
                  <a:prstClr val="black"/>
                </a:solidFill>
                <a:cs typeface="Arial" pitchFamily="34" charset="0"/>
              </a:rPr>
              <a:t>If tap “Send me a e-mail for testing” without entering E-mail value, show the </a:t>
            </a:r>
            <a:r>
              <a:rPr lang="en-US" altLang="zh-TW" sz="1200" b="1" u="sng" dirty="0" smtClean="0">
                <a:solidFill>
                  <a:srgbClr val="00B0F0"/>
                </a:solidFill>
                <a:cs typeface="Arial" pitchFamily="34" charset="0"/>
              </a:rPr>
              <a:t>Wording fly-out</a:t>
            </a:r>
            <a:r>
              <a:rPr lang="en-US" altLang="zh-TW" sz="1200" dirty="0" smtClean="0">
                <a:cs typeface="Arial" pitchFamily="34" charset="0"/>
              </a:rPr>
              <a:t> . This fly-out</a:t>
            </a:r>
            <a:r>
              <a:rPr lang="en-US" altLang="zh-TW" sz="1200" b="1" dirty="0" smtClean="0">
                <a:cs typeface="Arial" pitchFamily="34" charset="0"/>
              </a:rPr>
              <a:t> </a:t>
            </a:r>
            <a:r>
              <a:rPr lang="en-US" altLang="zh-TW" sz="1200" dirty="0" smtClean="0">
                <a:cs typeface="Arial" pitchFamily="34" charset="0"/>
              </a:rPr>
              <a:t>will automatically </a:t>
            </a:r>
            <a:r>
              <a:rPr lang="en-US" altLang="zh-TW" sz="1200" dirty="0" smtClean="0">
                <a:solidFill>
                  <a:prstClr val="black"/>
                </a:solidFill>
                <a:cs typeface="Arial" pitchFamily="34" charset="0"/>
              </a:rPr>
              <a:t>fade </a:t>
            </a:r>
            <a:r>
              <a:rPr lang="en-US" altLang="zh-TW" sz="1200" dirty="0">
                <a:solidFill>
                  <a:prstClr val="black"/>
                </a:solidFill>
                <a:cs typeface="Arial" pitchFamily="34" charset="0"/>
              </a:rPr>
              <a:t>out after 3 seconds or any tap</a:t>
            </a:r>
            <a:r>
              <a:rPr lang="en-US" altLang="zh-TW" sz="1200" dirty="0" smtClean="0">
                <a:solidFill>
                  <a:prstClr val="black"/>
                </a:solidFill>
                <a:cs typeface="Arial" pitchFamily="34" charset="0"/>
              </a:rPr>
              <a:t>.</a:t>
            </a:r>
            <a:endParaRPr lang="en-US" altLang="zh-TW" sz="1200" dirty="0">
              <a:solidFill>
                <a:prstClr val="black"/>
              </a:solidFill>
              <a:cs typeface="Arial" pitchFamily="34" charset="0"/>
            </a:endParaRPr>
          </a:p>
          <a:p>
            <a:pPr marL="228600" indent="-228600">
              <a:buAutoNum type="arabicPeriod"/>
            </a:pPr>
            <a:r>
              <a:rPr lang="en-US" altLang="zh-TW" sz="1200" u="sng" dirty="0" smtClean="0">
                <a:cs typeface="Arial" pitchFamily="34" charset="0"/>
              </a:rPr>
              <a:t>If </a:t>
            </a:r>
            <a:r>
              <a:rPr lang="en-US" altLang="zh-TW" sz="1200" u="sng" dirty="0">
                <a:cs typeface="Arial" pitchFamily="34" charset="0"/>
              </a:rPr>
              <a:t>tap outside the </a:t>
            </a:r>
            <a:r>
              <a:rPr lang="en-US" altLang="zh-TW" sz="1200" u="sng" dirty="0" smtClean="0">
                <a:cs typeface="Arial" pitchFamily="34" charset="0"/>
              </a:rPr>
              <a:t>“E-mail” fly-out</a:t>
            </a:r>
            <a:r>
              <a:rPr lang="en-US" altLang="zh-TW" sz="1200" u="sng" dirty="0">
                <a:cs typeface="Arial" pitchFamily="34" charset="0"/>
              </a:rPr>
              <a: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go to S6.2.1 with a notice fly-out.</a:t>
            </a:r>
          </a:p>
          <a:p>
            <a:pPr marL="228600" indent="-228600">
              <a:buAutoNum type="arabicPeriod"/>
            </a:pPr>
            <a:endParaRPr lang="en-US" altLang="zh-TW" sz="1200" dirty="0">
              <a:solidFill>
                <a:prstClr val="black"/>
              </a:solidFill>
              <a:cs typeface="Arial" pitchFamily="34" charset="0"/>
            </a:endParaRPr>
          </a:p>
          <a:p>
            <a:endParaRPr lang="zh-TW" altLang="en-US" sz="1200" dirty="0">
              <a:solidFill>
                <a:prstClr val="black"/>
              </a:solidFill>
              <a:cs typeface="Arial" pitchFamily="34" charset="0"/>
            </a:endParaRPr>
          </a:p>
        </p:txBody>
      </p:sp>
      <p:pic>
        <p:nvPicPr>
          <p:cNvPr id="17410"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102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直線單箭頭接點 2"/>
          <p:cNvCxnSpPr/>
          <p:nvPr/>
        </p:nvCxnSpPr>
        <p:spPr>
          <a:xfrm flipV="1">
            <a:off x="5580112" y="2996952"/>
            <a:ext cx="1224136" cy="1777408"/>
          </a:xfrm>
          <a:prstGeom prst="straightConnector1">
            <a:avLst/>
          </a:prstGeom>
          <a:ln>
            <a:solidFill>
              <a:srgbClr val="00B0F0"/>
            </a:solidFill>
            <a:tailEnd type="arrow"/>
          </a:ln>
        </p:spPr>
        <p:style>
          <a:lnRef idx="1">
            <a:schemeClr val="accent5"/>
          </a:lnRef>
          <a:fillRef idx="0">
            <a:schemeClr val="accent5"/>
          </a:fillRef>
          <a:effectRef idx="0">
            <a:schemeClr val="accent5"/>
          </a:effectRef>
          <a:fontRef idx="minor">
            <a:schemeClr val="tx1"/>
          </a:fontRef>
        </p:style>
      </p:cxnSp>
      <p:sp>
        <p:nvSpPr>
          <p:cNvPr id="5" name="矩形 4"/>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smtClean="0">
                <a:solidFill>
                  <a:schemeClr val="tx1"/>
                </a:solidFill>
              </a:rPr>
              <a:t>S6.2.4.3 </a:t>
            </a:r>
            <a:r>
              <a:rPr lang="en-US" altLang="zh-TW" b="1" dirty="0">
                <a:solidFill>
                  <a:schemeClr val="tx1"/>
                </a:solidFill>
              </a:rPr>
              <a:t>Router Settings / Event Notification / Warning when tapping Email</a:t>
            </a:r>
            <a:endParaRPr lang="zh-TW" altLang="en-US" b="1" dirty="0">
              <a:solidFill>
                <a:srgbClr val="C00000"/>
              </a:solidFill>
            </a:endParaRPr>
          </a:p>
        </p:txBody>
      </p:sp>
      <p:sp>
        <p:nvSpPr>
          <p:cNvPr id="7" name="內容版面配置區 2"/>
          <p:cNvSpPr txBox="1">
            <a:spLocks/>
          </p:cNvSpPr>
          <p:nvPr/>
        </p:nvSpPr>
        <p:spPr>
          <a:xfrm>
            <a:off x="-4432" y="6525343"/>
            <a:ext cx="9144000" cy="360041"/>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200" dirty="0" smtClean="0"/>
              <a:t>[</a:t>
            </a:r>
            <a:r>
              <a:rPr lang="en-US" altLang="zh-TW" sz="1200" dirty="0"/>
              <a:t>Text]: Please fulfill the e-mail </a:t>
            </a:r>
            <a:r>
              <a:rPr lang="en-US" altLang="zh-TW" sz="1200" dirty="0" smtClean="0"/>
              <a:t>setting for </a:t>
            </a:r>
            <a:r>
              <a:rPr lang="en-US" altLang="zh-TW" sz="1200" dirty="0"/>
              <a:t>sending notification.</a:t>
            </a:r>
          </a:p>
        </p:txBody>
      </p:sp>
      <p:sp>
        <p:nvSpPr>
          <p:cNvPr id="8" name="圓角矩形 7"/>
          <p:cNvSpPr/>
          <p:nvPr/>
        </p:nvSpPr>
        <p:spPr>
          <a:xfrm>
            <a:off x="8323493" y="33265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a:t>
            </a:r>
            <a:endParaRPr lang="zh-TW" altLang="en-US" sz="1400" dirty="0"/>
          </a:p>
        </p:txBody>
      </p:sp>
      <p:cxnSp>
        <p:nvCxnSpPr>
          <p:cNvPr id="9" name="直線單箭頭接點 8"/>
          <p:cNvCxnSpPr>
            <a:stCxn id="8" idx="1"/>
          </p:cNvCxnSpPr>
          <p:nvPr/>
        </p:nvCxnSpPr>
        <p:spPr>
          <a:xfrm flipH="1">
            <a:off x="5408800" y="512676"/>
            <a:ext cx="2914693"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03249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文字版面配置區 7"/>
          <p:cNvSpPr txBox="1">
            <a:spLocks/>
          </p:cNvSpPr>
          <p:nvPr/>
        </p:nvSpPr>
        <p:spPr>
          <a:xfrm>
            <a:off x="0" y="4774360"/>
            <a:ext cx="9144000" cy="1318936"/>
          </a:xfrm>
          <a:prstGeom prst="rect">
            <a:avLst/>
          </a:prstGeom>
          <a:ln>
            <a:noFill/>
          </a:ln>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pPr marL="228600" indent="-228600">
              <a:spcBef>
                <a:spcPts val="0"/>
              </a:spcBef>
              <a:buAutoNum type="arabicPeriod"/>
              <a:defRPr/>
            </a:pPr>
            <a:r>
              <a:rPr lang="en-US" altLang="zh-TW" sz="1200" dirty="0" smtClean="0">
                <a:ea typeface="Droid Sans" pitchFamily="34" charset="0"/>
                <a:cs typeface="Droid Sans" pitchFamily="34" charset="0"/>
                <a:sym typeface="Helvetica Neue" charset="0"/>
              </a:rPr>
              <a:t>Tap “Send me a e-mail for testing” button in S6.2.4.1, </a:t>
            </a:r>
            <a:r>
              <a:rPr lang="en-US" altLang="zh-TW" sz="1200" dirty="0">
                <a:ea typeface="Droid Sans" pitchFamily="34" charset="0"/>
                <a:cs typeface="Droid Sans" pitchFamily="34" charset="0"/>
                <a:sym typeface="Helvetica Neue" charset="0"/>
              </a:rPr>
              <a:t>it would try to access and send an test e-mail  from the input </a:t>
            </a:r>
            <a:r>
              <a:rPr lang="en-US" altLang="zh-TW" sz="1200" dirty="0" smtClean="0">
                <a:ea typeface="Droid Sans" pitchFamily="34" charset="0"/>
                <a:cs typeface="Droid Sans" pitchFamily="34" charset="0"/>
                <a:sym typeface="Helvetica Neue" charset="0"/>
              </a:rPr>
              <a:t>data.</a:t>
            </a:r>
            <a:r>
              <a:rPr lang="en-US" altLang="zh-TW" sz="1200" dirty="0">
                <a:ea typeface="Droid Sans" pitchFamily="34" charset="0"/>
                <a:cs typeface="Droid Sans" pitchFamily="34" charset="0"/>
                <a:sym typeface="Helvetica Neue" charset="0"/>
              </a:rPr>
              <a:t> </a:t>
            </a:r>
            <a:endParaRPr lang="en-US" altLang="zh-TW" sz="1200" dirty="0" smtClean="0">
              <a:ea typeface="Droid Sans" pitchFamily="34" charset="0"/>
              <a:cs typeface="Droid Sans" pitchFamily="34" charset="0"/>
              <a:sym typeface="Helvetica Neue" charset="0"/>
            </a:endParaRPr>
          </a:p>
          <a:p>
            <a:pPr marL="228600" indent="-228600">
              <a:spcBef>
                <a:spcPts val="0"/>
              </a:spcBef>
              <a:buAutoNum type="arabicParenBoth"/>
              <a:defRPr/>
            </a:pPr>
            <a:r>
              <a:rPr lang="en-US" altLang="zh-TW" sz="1200" dirty="0" smtClean="0">
                <a:ea typeface="Droid Sans" pitchFamily="34" charset="0"/>
                <a:cs typeface="Droid Sans" pitchFamily="34" charset="0"/>
                <a:sym typeface="Helvetica Neue" charset="0"/>
              </a:rPr>
              <a:t>If </a:t>
            </a:r>
            <a:r>
              <a:rPr lang="en-US" altLang="zh-TW" sz="1200" dirty="0">
                <a:ea typeface="Droid Sans" pitchFamily="34" charset="0"/>
                <a:cs typeface="Droid Sans" pitchFamily="34" charset="0"/>
                <a:sym typeface="Helvetica Neue" charset="0"/>
              </a:rPr>
              <a:t>successful, it popup </a:t>
            </a:r>
            <a:r>
              <a:rPr lang="en-US" altLang="zh-TW" sz="1200" dirty="0" smtClean="0">
                <a:ea typeface="Droid Sans" pitchFamily="34" charset="0"/>
                <a:cs typeface="Droid Sans" pitchFamily="34" charset="0"/>
                <a:sym typeface="Helvetica Neue" charset="0"/>
              </a:rPr>
              <a:t>a successful dialog with [Title 1] and [content 1]. </a:t>
            </a:r>
            <a:r>
              <a:rPr lang="en-US" altLang="zh-TW" sz="1200" dirty="0">
                <a:cs typeface="Arial" pitchFamily="34" charset="0"/>
              </a:rPr>
              <a:t>This fly-out</a:t>
            </a:r>
            <a:r>
              <a:rPr lang="en-US" altLang="zh-TW" sz="1200" b="1" dirty="0">
                <a:cs typeface="Arial" pitchFamily="34" charset="0"/>
              </a:rPr>
              <a:t> </a:t>
            </a:r>
            <a:r>
              <a:rPr lang="en-US" altLang="zh-TW" sz="1200" dirty="0">
                <a:cs typeface="Arial" pitchFamily="34" charset="0"/>
              </a:rPr>
              <a:t>will automatically </a:t>
            </a:r>
            <a:r>
              <a:rPr lang="en-US" altLang="zh-TW" sz="1200" dirty="0">
                <a:solidFill>
                  <a:prstClr val="black"/>
                </a:solidFill>
                <a:cs typeface="Arial" pitchFamily="34" charset="0"/>
              </a:rPr>
              <a:t>fade out after </a:t>
            </a:r>
            <a:r>
              <a:rPr lang="en-US" altLang="zh-TW" sz="1200" dirty="0" smtClean="0">
                <a:solidFill>
                  <a:prstClr val="black"/>
                </a:solidFill>
                <a:cs typeface="Arial" pitchFamily="34" charset="0"/>
              </a:rPr>
              <a:t>5 </a:t>
            </a:r>
            <a:r>
              <a:rPr lang="en-US" altLang="zh-TW" sz="1200" dirty="0">
                <a:solidFill>
                  <a:prstClr val="black"/>
                </a:solidFill>
                <a:cs typeface="Arial" pitchFamily="34" charset="0"/>
              </a:rPr>
              <a:t>seconds or any tap.</a:t>
            </a:r>
            <a:endParaRPr lang="en-US" altLang="zh-TW" sz="1200" dirty="0" smtClean="0">
              <a:ea typeface="Droid Sans" pitchFamily="34" charset="0"/>
              <a:cs typeface="Droid Sans" pitchFamily="34" charset="0"/>
              <a:sym typeface="Helvetica Neue" charset="0"/>
            </a:endParaRPr>
          </a:p>
          <a:p>
            <a:pPr marL="228600" indent="-228600">
              <a:spcBef>
                <a:spcPts val="0"/>
              </a:spcBef>
              <a:buAutoNum type="arabicParenBoth"/>
              <a:defRPr/>
            </a:pPr>
            <a:r>
              <a:rPr lang="en-US" altLang="zh-TW" sz="1200" dirty="0" smtClean="0">
                <a:ea typeface="Droid Sans" pitchFamily="34" charset="0"/>
                <a:cs typeface="Droid Sans" pitchFamily="34" charset="0"/>
                <a:sym typeface="Helvetica Neue" charset="0"/>
              </a:rPr>
              <a:t>If failed,  it popup </a:t>
            </a:r>
            <a:r>
              <a:rPr lang="en-US" altLang="zh-TW" sz="1200" dirty="0">
                <a:ea typeface="Droid Sans" pitchFamily="34" charset="0"/>
                <a:cs typeface="Droid Sans" pitchFamily="34" charset="0"/>
                <a:sym typeface="Helvetica Neue" charset="0"/>
              </a:rPr>
              <a:t>a failed dialog </a:t>
            </a:r>
            <a:r>
              <a:rPr lang="en-US" altLang="zh-TW" sz="1200" dirty="0" smtClean="0">
                <a:ea typeface="Droid Sans" pitchFamily="34" charset="0"/>
                <a:cs typeface="Droid Sans" pitchFamily="34" charset="0"/>
                <a:sym typeface="Helvetica Neue" charset="0"/>
              </a:rPr>
              <a:t>[Title 2] and [content 2].</a:t>
            </a:r>
            <a:r>
              <a:rPr lang="en-US" altLang="zh-TW" sz="1200" dirty="0">
                <a:cs typeface="Arial" pitchFamily="34" charset="0"/>
              </a:rPr>
              <a:t> This fly-out</a:t>
            </a:r>
            <a:r>
              <a:rPr lang="en-US" altLang="zh-TW" sz="1200" b="1" dirty="0">
                <a:cs typeface="Arial" pitchFamily="34" charset="0"/>
              </a:rPr>
              <a:t> </a:t>
            </a:r>
            <a:r>
              <a:rPr lang="en-US" altLang="zh-TW" sz="1200" dirty="0">
                <a:cs typeface="Arial" pitchFamily="34" charset="0"/>
              </a:rPr>
              <a:t>will automatically </a:t>
            </a:r>
            <a:r>
              <a:rPr lang="en-US" altLang="zh-TW" sz="1200" dirty="0">
                <a:solidFill>
                  <a:prstClr val="black"/>
                </a:solidFill>
                <a:cs typeface="Arial" pitchFamily="34" charset="0"/>
              </a:rPr>
              <a:t>fade out after </a:t>
            </a:r>
            <a:r>
              <a:rPr lang="en-US" altLang="zh-TW" sz="1200" dirty="0" smtClean="0">
                <a:solidFill>
                  <a:prstClr val="black"/>
                </a:solidFill>
                <a:cs typeface="Arial" pitchFamily="34" charset="0"/>
              </a:rPr>
              <a:t>5 seconds </a:t>
            </a:r>
            <a:r>
              <a:rPr lang="en-US" altLang="zh-TW" sz="1200" dirty="0">
                <a:solidFill>
                  <a:prstClr val="black"/>
                </a:solidFill>
                <a:cs typeface="Arial" pitchFamily="34" charset="0"/>
              </a:rPr>
              <a:t>or any tap.</a:t>
            </a:r>
            <a:endParaRPr lang="en-US" altLang="zh-TW" sz="1200" dirty="0" smtClean="0">
              <a:ea typeface="Droid Sans" pitchFamily="34" charset="0"/>
              <a:cs typeface="Droid Sans" pitchFamily="34" charset="0"/>
              <a:sym typeface="Helvetica Neue" charset="0"/>
            </a:endParaRPr>
          </a:p>
          <a:p>
            <a:pPr marL="228600" indent="-228600">
              <a:buFont typeface="+mj-lt"/>
              <a:buAutoNum type="arabicPeriod" startAt="2"/>
            </a:pPr>
            <a:r>
              <a:rPr lang="en-US" altLang="zh-TW" sz="1200" u="sng" dirty="0">
                <a:cs typeface="Arial" pitchFamily="34" charset="0"/>
              </a:rPr>
              <a:t>If tap outside the “E-mail” fly-out:</a:t>
            </a:r>
          </a:p>
          <a:p>
            <a:pPr marL="228600" indent="-228600">
              <a:buAutoNum type="arabicParenBoth"/>
            </a:pPr>
            <a:r>
              <a:rPr lang="en-US" altLang="zh-TW" sz="1200" dirty="0">
                <a:cs typeface="Arial" pitchFamily="34" charset="0"/>
              </a:rPr>
              <a:t>Without change, close the fly-out without saving changes.</a:t>
            </a:r>
          </a:p>
          <a:p>
            <a:pPr marL="228600" indent="-228600">
              <a:buAutoNum type="arabicParenBoth"/>
            </a:pPr>
            <a:r>
              <a:rPr lang="en-US" altLang="zh-TW" sz="1200" dirty="0">
                <a:cs typeface="Arial" pitchFamily="34" charset="0"/>
              </a:rPr>
              <a:t>With change, go to S6.2.1 with a notice fly-out.</a:t>
            </a:r>
          </a:p>
          <a:p>
            <a:pPr marL="228600" indent="-228600">
              <a:buAutoNum type="arabicPeriod"/>
            </a:pPr>
            <a:endParaRPr lang="en-US" altLang="zh-TW" sz="1200" dirty="0">
              <a:solidFill>
                <a:prstClr val="black"/>
              </a:solidFill>
              <a:cs typeface="Arial" pitchFamily="34" charset="0"/>
            </a:endParaRPr>
          </a:p>
          <a:p>
            <a:pPr marL="228600" indent="-228600">
              <a:spcBef>
                <a:spcPts val="0"/>
              </a:spcBef>
              <a:buAutoNum type="arabicParenBoth"/>
              <a:defRPr/>
            </a:pPr>
            <a:endParaRPr lang="zh-TW" altLang="en-US" sz="1200" dirty="0"/>
          </a:p>
          <a:p>
            <a:endParaRPr lang="zh-TW" altLang="en-US" sz="1200" dirty="0"/>
          </a:p>
          <a:p>
            <a:pPr marL="228600" indent="-228600">
              <a:spcBef>
                <a:spcPts val="0"/>
              </a:spcBef>
              <a:buAutoNum type="arabicPeriod"/>
              <a:defRPr/>
            </a:pPr>
            <a:endParaRPr lang="en-US" altLang="zh-TW" sz="1200" dirty="0">
              <a:ea typeface="Droid Sans" pitchFamily="34" charset="0"/>
              <a:cs typeface="Droid Sans" pitchFamily="34" charset="0"/>
              <a:sym typeface="Helvetica Neue" charset="0"/>
            </a:endParaRPr>
          </a:p>
        </p:txBody>
      </p:sp>
      <p:pic>
        <p:nvPicPr>
          <p:cNvPr id="2355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S6.2.4.4 Router Settings / Event Notification / Tap Email / Test</a:t>
            </a:r>
            <a:endParaRPr lang="zh-TW" altLang="en-US" b="1" dirty="0">
              <a:solidFill>
                <a:srgbClr val="C00000"/>
              </a:solidFill>
            </a:endParaRPr>
          </a:p>
        </p:txBody>
      </p:sp>
      <p:sp>
        <p:nvSpPr>
          <p:cNvPr id="5" name="內容版面配置區 2"/>
          <p:cNvSpPr txBox="1">
            <a:spLocks/>
          </p:cNvSpPr>
          <p:nvPr/>
        </p:nvSpPr>
        <p:spPr>
          <a:xfrm>
            <a:off x="-4432" y="6093296"/>
            <a:ext cx="9144000" cy="792089"/>
          </a:xfrm>
          <a:prstGeom prst="rect">
            <a:avLst/>
          </a:prstGeom>
          <a:solidFill>
            <a:srgbClr val="FFFFCC"/>
          </a:solidFill>
          <a:ln>
            <a:no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buAutoNum type="arabicPeriod"/>
            </a:pPr>
            <a:r>
              <a:rPr lang="en-US" altLang="zh-TW" sz="1200" dirty="0" smtClean="0"/>
              <a:t>[Title 1</a:t>
            </a:r>
            <a:r>
              <a:rPr lang="en-US" altLang="zh-TW" sz="1200" dirty="0"/>
              <a:t>]: “Test </a:t>
            </a:r>
            <a:r>
              <a:rPr lang="en-US" altLang="zh-TW" sz="1200" dirty="0" smtClean="0"/>
              <a:t>Successfully”; [content 1]: “A </a:t>
            </a:r>
            <a:r>
              <a:rPr lang="en-US" altLang="zh-TW" sz="1200" dirty="0"/>
              <a:t>test notification has </a:t>
            </a:r>
            <a:r>
              <a:rPr lang="en-US" altLang="zh-TW" sz="1200" dirty="0" smtClean="0"/>
              <a:t>been sent </a:t>
            </a:r>
            <a:r>
              <a:rPr lang="en-US" altLang="zh-TW" sz="1200" dirty="0"/>
              <a:t>to your </a:t>
            </a:r>
            <a:r>
              <a:rPr lang="en-US" altLang="zh-TW" sz="1200" dirty="0" err="1"/>
              <a:t>mydlink</a:t>
            </a:r>
            <a:r>
              <a:rPr lang="en-US" altLang="zh-TW" sz="1200" dirty="0"/>
              <a:t> </a:t>
            </a:r>
            <a:r>
              <a:rPr lang="en-US" altLang="zh-TW" sz="1200" dirty="0" smtClean="0"/>
              <a:t>registered e-mail </a:t>
            </a:r>
            <a:r>
              <a:rPr lang="en-US" altLang="zh-TW" sz="1200" dirty="0"/>
              <a:t>address. If you do </a:t>
            </a:r>
            <a:r>
              <a:rPr lang="en-US" altLang="zh-TW" sz="1200" dirty="0" smtClean="0"/>
              <a:t>not receive </a:t>
            </a:r>
            <a:r>
              <a:rPr lang="en-US" altLang="zh-TW" sz="1200" dirty="0"/>
              <a:t>the e-mail notification, </a:t>
            </a:r>
            <a:r>
              <a:rPr lang="en-US" altLang="zh-TW" sz="1200" dirty="0" smtClean="0"/>
              <a:t>check </a:t>
            </a:r>
            <a:r>
              <a:rPr lang="en-US" altLang="zh-TW" sz="1200" dirty="0"/>
              <a:t>your spam folder, or </a:t>
            </a:r>
            <a:r>
              <a:rPr lang="en-US" altLang="zh-TW" sz="1200" dirty="0" smtClean="0"/>
              <a:t>try sending </a:t>
            </a:r>
            <a:r>
              <a:rPr lang="en-US" altLang="zh-TW" sz="1200" dirty="0"/>
              <a:t>notifications to another </a:t>
            </a:r>
            <a:r>
              <a:rPr lang="en-US" altLang="zh-TW" sz="1200" dirty="0" smtClean="0"/>
              <a:t> e-mail account.”</a:t>
            </a:r>
          </a:p>
          <a:p>
            <a:pPr marL="228600" indent="-228600">
              <a:buAutoNum type="arabicPeriod"/>
            </a:pPr>
            <a:r>
              <a:rPr lang="en-US" altLang="zh-TW" sz="1200" dirty="0" smtClean="0"/>
              <a:t>[Title </a:t>
            </a:r>
            <a:r>
              <a:rPr lang="en-US" altLang="zh-TW" sz="1200" dirty="0"/>
              <a:t>2]:” Test Failed</a:t>
            </a:r>
            <a:r>
              <a:rPr lang="en-US" altLang="zh-TW" sz="1200" dirty="0" smtClean="0"/>
              <a:t>”; [</a:t>
            </a:r>
            <a:r>
              <a:rPr lang="en-US" altLang="zh-TW" sz="1200" dirty="0"/>
              <a:t>content 2]:” The test notification email </a:t>
            </a:r>
            <a:r>
              <a:rPr lang="en-US" altLang="zh-TW" sz="1200" dirty="0" smtClean="0"/>
              <a:t>could </a:t>
            </a:r>
            <a:r>
              <a:rPr lang="en-US" altLang="zh-TW" sz="1200" dirty="0"/>
              <a:t>not be sent; </a:t>
            </a:r>
            <a:r>
              <a:rPr lang="en-US" altLang="zh-TW" sz="1200" dirty="0" smtClean="0"/>
              <a:t>Please check </a:t>
            </a:r>
            <a:r>
              <a:rPr lang="en-US" altLang="zh-TW" sz="1200" dirty="0"/>
              <a:t>to make sure </a:t>
            </a:r>
            <a:r>
              <a:rPr lang="en-US" altLang="zh-TW" sz="1200" dirty="0" smtClean="0"/>
              <a:t>your account </a:t>
            </a:r>
            <a:r>
              <a:rPr lang="en-US" altLang="zh-TW" sz="1200" dirty="0"/>
              <a:t>settings are correct, </a:t>
            </a:r>
            <a:r>
              <a:rPr lang="en-US" altLang="zh-TW" sz="1200" dirty="0" smtClean="0"/>
              <a:t>or </a:t>
            </a:r>
            <a:r>
              <a:rPr lang="en-US" altLang="zh-TW" sz="1200" dirty="0"/>
              <a:t>use different e-mail </a:t>
            </a:r>
            <a:r>
              <a:rPr lang="en-US" altLang="zh-TW" sz="1200" dirty="0" smtClean="0"/>
              <a:t>address</a:t>
            </a:r>
            <a:r>
              <a:rPr lang="en-US" altLang="zh-TW" sz="1200" dirty="0"/>
              <a:t>.”</a:t>
            </a:r>
          </a:p>
          <a:p>
            <a:pPr marL="0" indent="0">
              <a:buNone/>
            </a:pPr>
            <a:endParaRPr lang="en-US" altLang="zh-TW" sz="1200" dirty="0"/>
          </a:p>
        </p:txBody>
      </p:sp>
      <p:sp>
        <p:nvSpPr>
          <p:cNvPr id="6" name="圓角矩形 5"/>
          <p:cNvSpPr/>
          <p:nvPr/>
        </p:nvSpPr>
        <p:spPr>
          <a:xfrm>
            <a:off x="8323493" y="332656"/>
            <a:ext cx="77910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S6.2.4</a:t>
            </a:r>
            <a:endParaRPr lang="zh-TW" altLang="en-US" sz="1400" dirty="0"/>
          </a:p>
        </p:txBody>
      </p:sp>
      <p:cxnSp>
        <p:nvCxnSpPr>
          <p:cNvPr id="7" name="直線單箭頭接點 6"/>
          <p:cNvCxnSpPr>
            <a:stCxn id="6" idx="1"/>
          </p:cNvCxnSpPr>
          <p:nvPr/>
        </p:nvCxnSpPr>
        <p:spPr>
          <a:xfrm flipH="1">
            <a:off x="5408800" y="512676"/>
            <a:ext cx="2914693" cy="18002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292815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731007" y="454360"/>
            <a:ext cx="7681985"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0"/>
            <a:ext cx="9144000" cy="45436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rPr>
              <a:t>S6.2.5 Router Settings / Remote Web Access</a:t>
            </a:r>
            <a:endParaRPr lang="zh-TW" altLang="en-US" b="1" dirty="0">
              <a:solidFill>
                <a:srgbClr val="C00000"/>
              </a:solidFill>
            </a:endParaRPr>
          </a:p>
        </p:txBody>
      </p:sp>
      <p:sp>
        <p:nvSpPr>
          <p:cNvPr id="7" name="圓角矩形 6"/>
          <p:cNvSpPr/>
          <p:nvPr/>
        </p:nvSpPr>
        <p:spPr>
          <a:xfrm>
            <a:off x="8289120" y="291712"/>
            <a:ext cx="819384" cy="50405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S6.2.1 / S6.2.2</a:t>
            </a:r>
            <a:endParaRPr lang="zh-TW" altLang="en-US" sz="1400" dirty="0"/>
          </a:p>
        </p:txBody>
      </p:sp>
      <p:cxnSp>
        <p:nvCxnSpPr>
          <p:cNvPr id="8" name="直線單箭頭接點 7"/>
          <p:cNvCxnSpPr>
            <a:stCxn id="7" idx="1"/>
          </p:cNvCxnSpPr>
          <p:nvPr/>
        </p:nvCxnSpPr>
        <p:spPr>
          <a:xfrm flipH="1">
            <a:off x="5364088" y="543740"/>
            <a:ext cx="2925032" cy="108012"/>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 name="圓角矩形 5"/>
          <p:cNvSpPr/>
          <p:nvPr/>
        </p:nvSpPr>
        <p:spPr>
          <a:xfrm>
            <a:off x="8289120" y="1556792"/>
            <a:ext cx="819384" cy="3600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1400" dirty="0" smtClean="0"/>
              <a:t>S6.2.5.1</a:t>
            </a:r>
            <a:endParaRPr lang="zh-TW" altLang="en-US" sz="1400" dirty="0"/>
          </a:p>
        </p:txBody>
      </p:sp>
      <p:cxnSp>
        <p:nvCxnSpPr>
          <p:cNvPr id="9" name="直線單箭頭接點 8"/>
          <p:cNvCxnSpPr>
            <a:stCxn id="6" idx="1"/>
          </p:cNvCxnSpPr>
          <p:nvPr/>
        </p:nvCxnSpPr>
        <p:spPr>
          <a:xfrm flipH="1">
            <a:off x="7452320" y="1736812"/>
            <a:ext cx="8368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355355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15713</TotalTime>
  <Words>7407</Words>
  <Application>Microsoft Office PowerPoint</Application>
  <PresentationFormat>如螢幕大小 (4:3)</PresentationFormat>
  <Paragraphs>734</Paragraphs>
  <Slides>100</Slides>
  <Notes>40</Notes>
  <HiddenSlides>0</HiddenSlides>
  <MMClips>0</MMClips>
  <ScaleCrop>false</ScaleCrop>
  <HeadingPairs>
    <vt:vector size="4" baseType="variant">
      <vt:variant>
        <vt:lpstr>佈景主題</vt:lpstr>
      </vt:variant>
      <vt:variant>
        <vt:i4>1</vt:i4>
      </vt:variant>
      <vt:variant>
        <vt:lpstr>投影片標題</vt:lpstr>
      </vt:variant>
      <vt:variant>
        <vt:i4>100</vt:i4>
      </vt:variant>
    </vt:vector>
  </HeadingPairs>
  <TitlesOfParts>
    <vt:vector size="101" baseType="lpstr">
      <vt:lpstr>Office 佈景主題</vt:lpstr>
      <vt:lpstr>mydlink+ 3.1.0 windows 8 tablet  Last Revise: 2013.05.24</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mydlink + on iPad</dc:title>
  <dc:creator>Light Lin</dc:creator>
  <cp:lastModifiedBy>Bel Hsu</cp:lastModifiedBy>
  <cp:revision>3352</cp:revision>
  <cp:lastPrinted>2013-05-22T08:53:58Z</cp:lastPrinted>
  <dcterms:modified xsi:type="dcterms:W3CDTF">2013-06-05T03:44:16Z</dcterms:modified>
</cp:coreProperties>
</file>